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43"/>
  </p:notesMasterIdLst>
  <p:handoutMasterIdLst>
    <p:handoutMasterId r:id="rId44"/>
  </p:handoutMasterIdLst>
  <p:sldIdLst>
    <p:sldId id="256" r:id="rId4"/>
    <p:sldId id="438" r:id="rId5"/>
    <p:sldId id="654" r:id="rId6"/>
    <p:sldId id="656" r:id="rId7"/>
    <p:sldId id="655" r:id="rId8"/>
    <p:sldId id="690" r:id="rId9"/>
    <p:sldId id="669" r:id="rId10"/>
    <p:sldId id="670" r:id="rId11"/>
    <p:sldId id="691" r:id="rId12"/>
    <p:sldId id="686" r:id="rId13"/>
    <p:sldId id="667" r:id="rId14"/>
    <p:sldId id="682" r:id="rId15"/>
    <p:sldId id="668" r:id="rId16"/>
    <p:sldId id="681" r:id="rId17"/>
    <p:sldId id="683" r:id="rId18"/>
    <p:sldId id="687" r:id="rId19"/>
    <p:sldId id="688" r:id="rId20"/>
    <p:sldId id="658" r:id="rId21"/>
    <p:sldId id="657" r:id="rId22"/>
    <p:sldId id="685" r:id="rId23"/>
    <p:sldId id="671" r:id="rId24"/>
    <p:sldId id="672" r:id="rId25"/>
    <p:sldId id="689" r:id="rId26"/>
    <p:sldId id="659" r:id="rId27"/>
    <p:sldId id="660" r:id="rId28"/>
    <p:sldId id="673" r:id="rId29"/>
    <p:sldId id="661" r:id="rId30"/>
    <p:sldId id="662" r:id="rId31"/>
    <p:sldId id="684" r:id="rId32"/>
    <p:sldId id="663" r:id="rId33"/>
    <p:sldId id="676" r:id="rId34"/>
    <p:sldId id="692" r:id="rId35"/>
    <p:sldId id="665" r:id="rId36"/>
    <p:sldId id="666" r:id="rId37"/>
    <p:sldId id="678" r:id="rId38"/>
    <p:sldId id="693" r:id="rId39"/>
    <p:sldId id="694" r:id="rId40"/>
    <p:sldId id="695" r:id="rId41"/>
    <p:sldId id="653"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121"/>
    <a:srgbClr val="2A3620"/>
    <a:srgbClr val="28351B"/>
    <a:srgbClr val="FFCF65"/>
    <a:srgbClr val="EA99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707" autoAdjust="0"/>
  </p:normalViewPr>
  <p:slideViewPr>
    <p:cSldViewPr snapToGrid="0" snapToObjects="1">
      <p:cViewPr varScale="1">
        <p:scale>
          <a:sx n="89" d="100"/>
          <a:sy n="89" d="100"/>
        </p:scale>
        <p:origin x="1674" y="87"/>
      </p:cViewPr>
      <p:guideLst>
        <p:guide orient="horz" pos="2160"/>
        <p:guide pos="2880"/>
      </p:guideLst>
    </p:cSldViewPr>
  </p:slideViewPr>
  <p:outlineViewPr>
    <p:cViewPr>
      <p:scale>
        <a:sx n="33" d="100"/>
        <a:sy n="33" d="100"/>
      </p:scale>
      <p:origin x="0" y="-4348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202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4" tIns="46582" rIns="93164" bIns="46582" rtlCol="0"/>
          <a:lstStyle>
            <a:lvl1pPr algn="l">
              <a:defRPr sz="1200"/>
            </a:lvl1pPr>
          </a:lstStyle>
          <a:p>
            <a:r>
              <a:rPr lang="en-US" smtClean="0"/>
              <a:t>Remote Work Policies</a:t>
            </a:r>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164" tIns="46582" rIns="93164" bIns="46582" rtlCol="0"/>
          <a:lstStyle>
            <a:lvl1pPr algn="r">
              <a:defRPr sz="1200"/>
            </a:lvl1pPr>
          </a:lstStyle>
          <a:p>
            <a:r>
              <a:rPr lang="en-US" smtClean="0"/>
              <a:t>February 27, 2024</a:t>
            </a:r>
            <a:endParaRPr lang="en-US" dirty="0"/>
          </a:p>
        </p:txBody>
      </p:sp>
      <p:sp>
        <p:nvSpPr>
          <p:cNvPr id="4" name="Footer Placeholder 3"/>
          <p:cNvSpPr>
            <a:spLocks noGrp="1"/>
          </p:cNvSpPr>
          <p:nvPr>
            <p:ph type="ftr" sz="quarter" idx="2"/>
          </p:nvPr>
        </p:nvSpPr>
        <p:spPr>
          <a:xfrm>
            <a:off x="2" y="8829967"/>
            <a:ext cx="3037840" cy="464820"/>
          </a:xfrm>
          <a:prstGeom prst="rect">
            <a:avLst/>
          </a:prstGeom>
        </p:spPr>
        <p:txBody>
          <a:bodyPr vert="horz" lIns="93164" tIns="46582" rIns="93164" bIns="46582" rtlCol="0" anchor="b"/>
          <a:lstStyle>
            <a:lvl1pPr algn="l">
              <a:defRPr sz="1200"/>
            </a:lvl1pPr>
          </a:lstStyle>
          <a:p>
            <a:r>
              <a:rPr lang="en-US" smtClean="0"/>
              <a:t>@2024 Laddey Clark &amp; Ryan, LLP</a:t>
            </a: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4" tIns="46582" rIns="93164" bIns="46582" rtlCol="0" anchor="b"/>
          <a:lstStyle>
            <a:lvl1pPr algn="r">
              <a:defRPr sz="1200"/>
            </a:lvl1pPr>
          </a:lstStyle>
          <a:p>
            <a:endParaRPr lang="en-US" dirty="0"/>
          </a:p>
        </p:txBody>
      </p:sp>
    </p:spTree>
    <p:extLst>
      <p:ext uri="{BB962C8B-B14F-4D97-AF65-F5344CB8AC3E}">
        <p14:creationId xmlns:p14="http://schemas.microsoft.com/office/powerpoint/2010/main" val="150789419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4" tIns="46582" rIns="93164" bIns="46582" rtlCol="0"/>
          <a:lstStyle>
            <a:lvl1pPr algn="l">
              <a:defRPr sz="1200"/>
            </a:lvl1pPr>
          </a:lstStyle>
          <a:p>
            <a:r>
              <a:rPr lang="en-US" smtClean="0"/>
              <a:t>Remote Work Policies</a:t>
            </a:r>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4" tIns="46582" rIns="93164" bIns="46582" rtlCol="0"/>
          <a:lstStyle>
            <a:lvl1pPr algn="r">
              <a:defRPr sz="1200"/>
            </a:lvl1pPr>
          </a:lstStyle>
          <a:p>
            <a:r>
              <a:rPr lang="en-US" smtClean="0"/>
              <a:t>February 27, 2024</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64" tIns="46582" rIns="93164" bIns="46582" rtlCol="0" anchor="b"/>
          <a:lstStyle>
            <a:lvl1pPr algn="l">
              <a:defRPr sz="1200"/>
            </a:lvl1pPr>
          </a:lstStyle>
          <a:p>
            <a:r>
              <a:rPr lang="en-US" smtClean="0"/>
              <a:t>@2024 Laddey Clark &amp; Ryan, LLP</a:t>
            </a:r>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4" tIns="46582" rIns="93164" bIns="46582" rtlCol="0" anchor="b"/>
          <a:lstStyle>
            <a:lvl1pPr algn="r">
              <a:defRPr sz="1200"/>
            </a:lvl1pPr>
          </a:lstStyle>
          <a:p>
            <a:fld id="{9B63D24D-BFCA-C241-B567-1C9DC8D2483D}" type="slidenum">
              <a:rPr lang="en-US" smtClean="0"/>
              <a:t>‹#›</a:t>
            </a:fld>
            <a:endParaRPr lang="en-US" dirty="0"/>
          </a:p>
        </p:txBody>
      </p:sp>
    </p:spTree>
    <p:extLst>
      <p:ext uri="{BB962C8B-B14F-4D97-AF65-F5344CB8AC3E}">
        <p14:creationId xmlns:p14="http://schemas.microsoft.com/office/powerpoint/2010/main" val="3029367853"/>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3D24D-BFCA-C241-B567-1C9DC8D2483D}" type="slidenum">
              <a:rPr lang="en-US" smtClean="0"/>
              <a:t>1</a:t>
            </a:fld>
            <a:endParaRPr lang="en-US" dirty="0"/>
          </a:p>
        </p:txBody>
      </p:sp>
      <p:sp>
        <p:nvSpPr>
          <p:cNvPr id="8" name="Date Placeholder 7">
            <a:extLst>
              <a:ext uri="{FF2B5EF4-FFF2-40B4-BE49-F238E27FC236}">
                <a16:creationId xmlns:a16="http://schemas.microsoft.com/office/drawing/2014/main" id="{BAFB61CC-523F-421D-93D9-E039683920B0}"/>
              </a:ext>
            </a:extLst>
          </p:cNvPr>
          <p:cNvSpPr>
            <a:spLocks noGrp="1"/>
          </p:cNvSpPr>
          <p:nvPr>
            <p:ph type="dt" idx="1"/>
          </p:nvPr>
        </p:nvSpPr>
        <p:spPr/>
        <p:txBody>
          <a:bodyPr/>
          <a:lstStyle/>
          <a:p>
            <a:r>
              <a:rPr lang="en-US" smtClean="0"/>
              <a:t>February 27, 2024</a:t>
            </a:r>
            <a:endParaRPr lang="en-US" dirty="0"/>
          </a:p>
        </p:txBody>
      </p:sp>
      <p:sp>
        <p:nvSpPr>
          <p:cNvPr id="9" name="Footer Placeholder 8">
            <a:extLst>
              <a:ext uri="{FF2B5EF4-FFF2-40B4-BE49-F238E27FC236}">
                <a16:creationId xmlns:a16="http://schemas.microsoft.com/office/drawing/2014/main" id="{40F89E3C-6A31-4263-920D-3EB985AA7BBB}"/>
              </a:ext>
            </a:extLst>
          </p:cNvPr>
          <p:cNvSpPr>
            <a:spLocks noGrp="1"/>
          </p:cNvSpPr>
          <p:nvPr>
            <p:ph type="ftr" sz="quarter" idx="4"/>
          </p:nvPr>
        </p:nvSpPr>
        <p:spPr/>
        <p:txBody>
          <a:bodyPr/>
          <a:lstStyle/>
          <a:p>
            <a:r>
              <a:rPr lang="en-US" smtClean="0"/>
              <a:t>@2024 Laddey Clark &amp; Ryan, LLP</a:t>
            </a:r>
            <a:endParaRPr lang="en-US" dirty="0"/>
          </a:p>
        </p:txBody>
      </p:sp>
      <p:sp>
        <p:nvSpPr>
          <p:cNvPr id="10" name="Header Placeholder 9">
            <a:extLst>
              <a:ext uri="{FF2B5EF4-FFF2-40B4-BE49-F238E27FC236}">
                <a16:creationId xmlns:a16="http://schemas.microsoft.com/office/drawing/2014/main" id="{BF6F6DFF-89B7-46BE-9B44-E68D48E6A6EA}"/>
              </a:ext>
            </a:extLst>
          </p:cNvPr>
          <p:cNvSpPr>
            <a:spLocks noGrp="1"/>
          </p:cNvSpPr>
          <p:nvPr>
            <p:ph type="hdr" sz="quarter"/>
          </p:nvPr>
        </p:nvSpPr>
        <p:spPr/>
        <p:txBody>
          <a:bodyPr/>
          <a:lstStyle/>
          <a:p>
            <a:r>
              <a:rPr lang="en-US" smtClean="0"/>
              <a:t>Remote Work Policies</a:t>
            </a:r>
            <a:endParaRPr lang="en-US" dirty="0"/>
          </a:p>
        </p:txBody>
      </p:sp>
    </p:spTree>
    <p:extLst>
      <p:ext uri="{BB962C8B-B14F-4D97-AF65-F5344CB8AC3E}">
        <p14:creationId xmlns:p14="http://schemas.microsoft.com/office/powerpoint/2010/main" val="3059630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descr="f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66" y="243610"/>
            <a:ext cx="3613983" cy="5579379"/>
          </a:xfrm>
          <a:prstGeom prst="rect">
            <a:avLst/>
          </a:prstGeom>
        </p:spPr>
      </p:pic>
      <p:sp>
        <p:nvSpPr>
          <p:cNvPr id="2" name="Title 1"/>
          <p:cNvSpPr>
            <a:spLocks noGrp="1"/>
          </p:cNvSpPr>
          <p:nvPr>
            <p:ph type="ctrTitle" hasCustomPrompt="1"/>
          </p:nvPr>
        </p:nvSpPr>
        <p:spPr>
          <a:xfrm>
            <a:off x="4156364" y="883517"/>
            <a:ext cx="451812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4156364" y="2162078"/>
            <a:ext cx="451812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cxnSp>
        <p:nvCxnSpPr>
          <p:cNvPr id="17" name="Straight Connector 16"/>
          <p:cNvCxnSpPr/>
          <p:nvPr userDrawn="1"/>
        </p:nvCxnSpPr>
        <p:spPr>
          <a:xfrm flipV="1">
            <a:off x="451513" y="5811508"/>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0" y="6526953"/>
            <a:ext cx="9144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BA121"/>
                </a:solidFill>
                <a:latin typeface="Minion Pro"/>
                <a:cs typeface="Minion Pro"/>
              </a:rPr>
              <a:t>WWW.LCRLAW.COM</a:t>
            </a:r>
          </a:p>
        </p:txBody>
      </p:sp>
      <p:sp>
        <p:nvSpPr>
          <p:cNvPr id="26" name="TextBox 25"/>
          <p:cNvSpPr txBox="1"/>
          <p:nvPr userDrawn="1"/>
        </p:nvSpPr>
        <p:spPr>
          <a:xfrm>
            <a:off x="451513" y="5926666"/>
            <a:ext cx="8169093"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291793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63288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55915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174736" y="2272"/>
            <a:ext cx="762000" cy="365760"/>
          </a:xfrm>
          <a:prstGeom prst="rect">
            <a:avLst/>
          </a:prstGeom>
        </p:spPr>
        <p:txBody>
          <a:bodyPr/>
          <a:lstStyle/>
          <a:p>
            <a:fld id="{EA7EEEEB-4CFE-4E6D-91CE-29C5BE51BC4E}" type="slidenum">
              <a:rPr lang="en-US" smtClean="0"/>
              <a:t>‹#›</a:t>
            </a:fld>
            <a:endParaRPr lang="en-US" dirty="0"/>
          </a:p>
        </p:txBody>
      </p:sp>
    </p:spTree>
    <p:extLst>
      <p:ext uri="{BB962C8B-B14F-4D97-AF65-F5344CB8AC3E}">
        <p14:creationId xmlns:p14="http://schemas.microsoft.com/office/powerpoint/2010/main" val="312625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descr="f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67" y="243612"/>
            <a:ext cx="3613983" cy="5579379"/>
          </a:xfrm>
          <a:prstGeom prst="rect">
            <a:avLst/>
          </a:prstGeom>
        </p:spPr>
      </p:pic>
      <p:sp>
        <p:nvSpPr>
          <p:cNvPr id="2" name="Title 1"/>
          <p:cNvSpPr>
            <a:spLocks noGrp="1"/>
          </p:cNvSpPr>
          <p:nvPr>
            <p:ph type="ctrTitle" hasCustomPrompt="1"/>
          </p:nvPr>
        </p:nvSpPr>
        <p:spPr>
          <a:xfrm>
            <a:off x="4156364" y="883517"/>
            <a:ext cx="4518120" cy="1271636"/>
          </a:xfrm>
          <a:prstGeom prst="rect">
            <a:avLst/>
          </a:prstGeom>
        </p:spPr>
        <p:txBody>
          <a:bodyPr/>
          <a:lstStyle>
            <a:lvl1pPr algn="l">
              <a:lnSpc>
                <a:spcPct val="85000"/>
              </a:lnSpc>
              <a:defRPr sz="225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4156364" y="2162078"/>
            <a:ext cx="4518120" cy="962892"/>
          </a:xfrm>
          <a:prstGeom prst="rect">
            <a:avLst/>
          </a:prstGeom>
        </p:spPr>
        <p:txBody>
          <a:bodyPr/>
          <a:lstStyle>
            <a:lvl1pPr marL="0" indent="0" algn="l">
              <a:buNone/>
              <a:defRPr sz="1800">
                <a:solidFill>
                  <a:srgbClr val="EBA12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Enter Subtitle In This Space</a:t>
            </a:r>
          </a:p>
        </p:txBody>
      </p:sp>
      <p:cxnSp>
        <p:nvCxnSpPr>
          <p:cNvPr id="17" name="Straight Connector 16"/>
          <p:cNvCxnSpPr/>
          <p:nvPr userDrawn="1"/>
        </p:nvCxnSpPr>
        <p:spPr>
          <a:xfrm flipV="1">
            <a:off x="451514" y="5811510"/>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0" y="6526953"/>
            <a:ext cx="9144000" cy="196208"/>
          </a:xfrm>
          <a:prstGeom prst="rect">
            <a:avLst/>
          </a:prstGeom>
          <a:noFill/>
        </p:spPr>
        <p:txBody>
          <a:bodyPr wrap="square" rtlCol="0">
            <a:spAutoFit/>
          </a:bodyPr>
          <a:lstStyle/>
          <a:p>
            <a:pPr algn="ctr"/>
            <a:r>
              <a:rPr lang="en-US" sz="675" dirty="0">
                <a:solidFill>
                  <a:schemeClr val="bg1"/>
                </a:solidFill>
                <a:latin typeface="Minion Pro"/>
                <a:cs typeface="Minion Pro"/>
              </a:rPr>
              <a:t>LADDEY, CLARK &amp; RYAN LLP - 60 BLUE HERON ROAD, SUITE 300, SPARTA, NJ 07871  /  TEL: (973) 729-1880  /  </a:t>
            </a:r>
            <a:r>
              <a:rPr lang="en-US" sz="675" dirty="0">
                <a:solidFill>
                  <a:srgbClr val="EBA121"/>
                </a:solidFill>
                <a:latin typeface="Minion Pro"/>
                <a:cs typeface="Minion Pro"/>
              </a:rPr>
              <a:t>WWW.LCRLAW.COM</a:t>
            </a:r>
          </a:p>
        </p:txBody>
      </p:sp>
      <p:sp>
        <p:nvSpPr>
          <p:cNvPr id="26" name="TextBox 25"/>
          <p:cNvSpPr txBox="1"/>
          <p:nvPr userDrawn="1"/>
        </p:nvSpPr>
        <p:spPr>
          <a:xfrm>
            <a:off x="451514" y="5926667"/>
            <a:ext cx="8169093" cy="337785"/>
          </a:xfrm>
          <a:prstGeom prst="rect">
            <a:avLst/>
          </a:prstGeom>
          <a:noFill/>
        </p:spPr>
        <p:txBody>
          <a:bodyPr wrap="square" rtlCol="0">
            <a:spAutoFit/>
          </a:bodyPr>
          <a:lstStyle/>
          <a:p>
            <a:pPr algn="ctr">
              <a:lnSpc>
                <a:spcPct val="125000"/>
              </a:lnSpc>
            </a:pPr>
            <a:r>
              <a:rPr lang="en-US" sz="638" kern="1200" spc="6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638" kern="1200" spc="6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183348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922815" y="923636"/>
            <a:ext cx="2593879" cy="2439940"/>
          </a:xfrm>
          <a:prstGeom prst="rect">
            <a:avLst/>
          </a:prstGeom>
          <a:solidFill>
            <a:srgbClr val="FFC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1285395" y="1447800"/>
            <a:ext cx="1149157" cy="930564"/>
          </a:xfrm>
          <a:prstGeom prst="rect">
            <a:avLst/>
          </a:prstGeom>
          <a:solidFill>
            <a:srgbClr val="2A3620"/>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350" dirty="0"/>
          </a:p>
        </p:txBody>
      </p:sp>
      <p:sp>
        <p:nvSpPr>
          <p:cNvPr id="9" name="TextBox 8"/>
          <p:cNvSpPr txBox="1"/>
          <p:nvPr userDrawn="1"/>
        </p:nvSpPr>
        <p:spPr>
          <a:xfrm>
            <a:off x="0" y="6526953"/>
            <a:ext cx="9144000" cy="196208"/>
          </a:xfrm>
          <a:prstGeom prst="rect">
            <a:avLst/>
          </a:prstGeom>
          <a:noFill/>
        </p:spPr>
        <p:txBody>
          <a:bodyPr wrap="square" rtlCol="0">
            <a:spAutoFit/>
          </a:bodyPr>
          <a:lstStyle/>
          <a:p>
            <a:pPr algn="ctr"/>
            <a:r>
              <a:rPr lang="en-US" sz="675" dirty="0">
                <a:solidFill>
                  <a:schemeClr val="bg1"/>
                </a:solidFill>
                <a:latin typeface="Minion Pro"/>
                <a:cs typeface="Minion Pro"/>
              </a:rPr>
              <a:t>LADDEY, CLARK &amp; RYAN LLP - 60 BLUE HERON ROAD, SUITE 300, SPARTA, NJ 07871  /  TEL: (973) 729-1880  /  </a:t>
            </a:r>
            <a:r>
              <a:rPr lang="en-US" sz="675" dirty="0">
                <a:solidFill>
                  <a:srgbClr val="EA9922"/>
                </a:solidFill>
                <a:latin typeface="Minion Pro"/>
                <a:cs typeface="Minion Pro"/>
              </a:rPr>
              <a:t>WWW.LCRLAW.COM</a:t>
            </a:r>
          </a:p>
        </p:txBody>
      </p:sp>
      <p:cxnSp>
        <p:nvCxnSpPr>
          <p:cNvPr id="16" name="Straight Connector 15"/>
          <p:cNvCxnSpPr/>
          <p:nvPr userDrawn="1"/>
        </p:nvCxnSpPr>
        <p:spPr>
          <a:xfrm flipV="1">
            <a:off x="451514" y="5811510"/>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465667" y="700424"/>
            <a:ext cx="1520151" cy="1270000"/>
          </a:xfrm>
          <a:prstGeom prst="rect">
            <a:avLst/>
          </a:prstGeom>
          <a:solidFill>
            <a:srgbClr val="EBA121"/>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sz="1350" dirty="0"/>
          </a:p>
        </p:txBody>
      </p:sp>
      <p:sp>
        <p:nvSpPr>
          <p:cNvPr id="24" name="TextBox 23"/>
          <p:cNvSpPr txBox="1"/>
          <p:nvPr userDrawn="1"/>
        </p:nvSpPr>
        <p:spPr>
          <a:xfrm>
            <a:off x="459211" y="828517"/>
            <a:ext cx="1620213" cy="783804"/>
          </a:xfrm>
          <a:prstGeom prst="rect">
            <a:avLst/>
          </a:prstGeom>
          <a:noFill/>
        </p:spPr>
        <p:txBody>
          <a:bodyPr wrap="square" rtlCol="0">
            <a:spAutoFit/>
          </a:bodyPr>
          <a:lstStyle/>
          <a:p>
            <a:pPr algn="l">
              <a:lnSpc>
                <a:spcPct val="80000"/>
              </a:lnSpc>
            </a:pPr>
            <a:r>
              <a:rPr lang="en-US" sz="788" spc="0" dirty="0">
                <a:solidFill>
                  <a:schemeClr val="bg1"/>
                </a:solidFill>
                <a:latin typeface="Arial"/>
                <a:cs typeface="Arial"/>
              </a:rPr>
              <a:t>COMMITTED</a:t>
            </a:r>
            <a:r>
              <a:rPr lang="en-US" sz="788" spc="0" baseline="0" dirty="0">
                <a:solidFill>
                  <a:schemeClr val="bg1"/>
                </a:solidFill>
                <a:latin typeface="Arial"/>
                <a:cs typeface="Arial"/>
              </a:rPr>
              <a:t> TO THE</a:t>
            </a:r>
          </a:p>
          <a:p>
            <a:pPr algn="l">
              <a:lnSpc>
                <a:spcPct val="80000"/>
              </a:lnSpc>
            </a:pPr>
            <a:r>
              <a:rPr lang="en-US" sz="1500" spc="0" baseline="0" dirty="0">
                <a:solidFill>
                  <a:srgbClr val="FFCF65"/>
                </a:solidFill>
                <a:latin typeface="Arial"/>
                <a:cs typeface="Arial"/>
              </a:rPr>
              <a:t>SUCCESS</a:t>
            </a:r>
          </a:p>
          <a:p>
            <a:pPr algn="l">
              <a:lnSpc>
                <a:spcPct val="80000"/>
              </a:lnSpc>
            </a:pPr>
            <a:r>
              <a:rPr lang="en-US" sz="788" spc="0" baseline="0" dirty="0">
                <a:solidFill>
                  <a:schemeClr val="bg1"/>
                </a:solidFill>
                <a:latin typeface="Arial"/>
                <a:cs typeface="Arial"/>
              </a:rPr>
              <a:t>OF OUR</a:t>
            </a:r>
          </a:p>
          <a:p>
            <a:pPr algn="l">
              <a:lnSpc>
                <a:spcPct val="80000"/>
              </a:lnSpc>
            </a:pPr>
            <a:r>
              <a:rPr lang="en-US" sz="1275" spc="0" baseline="0" dirty="0">
                <a:solidFill>
                  <a:schemeClr val="bg1"/>
                </a:solidFill>
                <a:latin typeface="Arial"/>
                <a:cs typeface="Arial"/>
              </a:rPr>
              <a:t>CLIENTS &amp;</a:t>
            </a:r>
          </a:p>
          <a:p>
            <a:pPr algn="l">
              <a:lnSpc>
                <a:spcPct val="75000"/>
              </a:lnSpc>
            </a:pPr>
            <a:r>
              <a:rPr lang="en-US" sz="1275" spc="0" baseline="0" dirty="0">
                <a:solidFill>
                  <a:schemeClr val="bg1"/>
                </a:solidFill>
                <a:latin typeface="Arial"/>
                <a:cs typeface="Arial"/>
              </a:rPr>
              <a:t>COMMUNITY</a:t>
            </a:r>
            <a:r>
              <a:rPr lang="en-US" sz="1350" spc="0" baseline="0" dirty="0">
                <a:solidFill>
                  <a:schemeClr val="bg1"/>
                </a:solidFill>
                <a:latin typeface="Arial"/>
                <a:cs typeface="Arial"/>
              </a:rPr>
              <a:t>.</a:t>
            </a:r>
            <a:endParaRPr lang="en-US" sz="1350" spc="0" dirty="0">
              <a:solidFill>
                <a:schemeClr val="bg1"/>
              </a:solidFill>
              <a:latin typeface="Arial"/>
              <a:cs typeface="Arial"/>
            </a:endParaRPr>
          </a:p>
        </p:txBody>
      </p:sp>
      <p:sp>
        <p:nvSpPr>
          <p:cNvPr id="25" name="Title 1"/>
          <p:cNvSpPr>
            <a:spLocks noGrp="1"/>
          </p:cNvSpPr>
          <p:nvPr>
            <p:ph type="ctrTitle" hasCustomPrompt="1"/>
          </p:nvPr>
        </p:nvSpPr>
        <p:spPr>
          <a:xfrm>
            <a:off x="4156364" y="768062"/>
            <a:ext cx="4518120" cy="1271636"/>
          </a:xfrm>
          <a:prstGeom prst="rect">
            <a:avLst/>
          </a:prstGeom>
        </p:spPr>
        <p:txBody>
          <a:bodyPr/>
          <a:lstStyle>
            <a:lvl1pPr algn="l">
              <a:lnSpc>
                <a:spcPct val="85000"/>
              </a:lnSpc>
              <a:defRPr sz="225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26" name="Subtitle 2"/>
          <p:cNvSpPr>
            <a:spLocks noGrp="1"/>
          </p:cNvSpPr>
          <p:nvPr>
            <p:ph type="subTitle" idx="1" hasCustomPrompt="1"/>
          </p:nvPr>
        </p:nvSpPr>
        <p:spPr>
          <a:xfrm>
            <a:off x="4156364" y="2046623"/>
            <a:ext cx="4518120" cy="962892"/>
          </a:xfrm>
          <a:prstGeom prst="rect">
            <a:avLst/>
          </a:prstGeom>
        </p:spPr>
        <p:txBody>
          <a:bodyPr/>
          <a:lstStyle>
            <a:lvl1pPr marL="0" indent="0" algn="l">
              <a:buNone/>
              <a:defRPr sz="1800">
                <a:solidFill>
                  <a:srgbClr val="EBA12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Enter Subtitle In This Space</a:t>
            </a:r>
          </a:p>
        </p:txBody>
      </p:sp>
      <p:pic>
        <p:nvPicPr>
          <p:cNvPr id="2" name="Picture 1" descr="famil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923" y="533401"/>
            <a:ext cx="1026514" cy="849742"/>
          </a:xfrm>
          <a:prstGeom prst="rect">
            <a:avLst/>
          </a:prstGeom>
          <a:solidFill>
            <a:srgbClr val="FFFFFF">
              <a:shade val="85000"/>
            </a:srgbClr>
          </a:solidFill>
          <a:ln w="57150" cap="sq" cmpd="sng">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4" name="Picture 3" descr="cour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3276602"/>
            <a:ext cx="2327378" cy="1926591"/>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pic>
        <p:nvPicPr>
          <p:cNvPr id="3" name="Picture 2" descr="shakinghand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7207" y="1844194"/>
            <a:ext cx="1970231" cy="1630946"/>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sp>
        <p:nvSpPr>
          <p:cNvPr id="14" name="TextBox 13"/>
          <p:cNvSpPr txBox="1"/>
          <p:nvPr userDrawn="1"/>
        </p:nvSpPr>
        <p:spPr>
          <a:xfrm>
            <a:off x="451514" y="5926667"/>
            <a:ext cx="8169093" cy="337785"/>
          </a:xfrm>
          <a:prstGeom prst="rect">
            <a:avLst/>
          </a:prstGeom>
          <a:noFill/>
        </p:spPr>
        <p:txBody>
          <a:bodyPr wrap="square" rtlCol="0">
            <a:spAutoFit/>
          </a:bodyPr>
          <a:lstStyle/>
          <a:p>
            <a:pPr algn="ctr">
              <a:lnSpc>
                <a:spcPct val="125000"/>
              </a:lnSpc>
            </a:pPr>
            <a:r>
              <a:rPr lang="en-US" sz="638" kern="1200" spc="6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638" kern="1200" spc="6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853957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4619" y="1888144"/>
            <a:ext cx="6302793" cy="982944"/>
          </a:xfrm>
          <a:prstGeom prst="rect">
            <a:avLst/>
          </a:prstGeom>
        </p:spPr>
        <p:txBody>
          <a:bodyPr anchor="t">
            <a:normAutofit/>
          </a:bodyPr>
          <a:lstStyle>
            <a:lvl1pPr algn="ctr">
              <a:defRPr sz="2250" b="1" cap="all">
                <a:solidFill>
                  <a:srgbClr val="28351B"/>
                </a:solidFill>
                <a:latin typeface="Minion Pro"/>
                <a:cs typeface="Minion Pro"/>
              </a:defRPr>
            </a:lvl1pPr>
          </a:lstStyle>
          <a:p>
            <a:r>
              <a:rPr lang="en-US" dirty="0"/>
              <a:t>Enter section Title Here</a:t>
            </a:r>
          </a:p>
        </p:txBody>
      </p:sp>
      <p:sp>
        <p:nvSpPr>
          <p:cNvPr id="8" name="Text Placeholder 2"/>
          <p:cNvSpPr>
            <a:spLocks noGrp="1"/>
          </p:cNvSpPr>
          <p:nvPr>
            <p:ph type="body" idx="1"/>
          </p:nvPr>
        </p:nvSpPr>
        <p:spPr>
          <a:xfrm>
            <a:off x="1384619" y="2884600"/>
            <a:ext cx="6302794" cy="1500187"/>
          </a:xfrm>
          <a:prstGeom prst="rect">
            <a:avLst/>
          </a:prstGeom>
        </p:spPr>
        <p:txBody>
          <a:bodyPr anchor="t"/>
          <a:lstStyle>
            <a:lvl1pPr marL="0" indent="0" algn="ctr">
              <a:buNone/>
              <a:defRPr sz="1800">
                <a:solidFill>
                  <a:schemeClr val="tx1">
                    <a:lumMod val="85000"/>
                    <a:lumOff val="15000"/>
                  </a:schemeClr>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flipV="1">
            <a:off x="792789" y="2610704"/>
            <a:ext cx="7581515" cy="11480"/>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451513" y="6526955"/>
            <a:ext cx="8064414" cy="207749"/>
          </a:xfrm>
          <a:prstGeom prst="rect">
            <a:avLst/>
          </a:prstGeom>
          <a:noFill/>
        </p:spPr>
        <p:txBody>
          <a:bodyPr wrap="square" rtlCol="0">
            <a:spAutoFit/>
          </a:bodyPr>
          <a:lstStyle/>
          <a:p>
            <a:pPr algn="l"/>
            <a:r>
              <a:rPr lang="en-US" sz="750" dirty="0">
                <a:solidFill>
                  <a:schemeClr val="bg1"/>
                </a:solidFill>
                <a:latin typeface="Minion Pro"/>
                <a:cs typeface="Minion Pro"/>
              </a:rPr>
              <a:t>LOCAL</a:t>
            </a:r>
            <a:r>
              <a:rPr lang="en-US" sz="750" baseline="0" dirty="0">
                <a:solidFill>
                  <a:schemeClr val="bg1"/>
                </a:solidFill>
                <a:latin typeface="Minion Pro"/>
                <a:cs typeface="Minion Pro"/>
              </a:rPr>
              <a:t> FOOTPRINT. </a:t>
            </a:r>
            <a:r>
              <a:rPr lang="en-US" sz="750" baseline="0" dirty="0">
                <a:solidFill>
                  <a:srgbClr val="EA9922"/>
                </a:solidFill>
                <a:latin typeface="Minion Pro"/>
                <a:cs typeface="Minion Pro"/>
              </a:rPr>
              <a:t>BIG IMPACT. </a:t>
            </a:r>
            <a:r>
              <a:rPr lang="en-US" sz="750" dirty="0">
                <a:solidFill>
                  <a:schemeClr val="bg1"/>
                </a:solidFill>
                <a:latin typeface="Minion Pro"/>
                <a:cs typeface="Minion Pro"/>
              </a:rPr>
              <a:t>/  TEL: (973) 729-1880  / WWW.LCRLAW.COM</a:t>
            </a:r>
            <a:endParaRPr lang="en-US" sz="750" dirty="0">
              <a:solidFill>
                <a:srgbClr val="EA9922"/>
              </a:solidFill>
              <a:latin typeface="Minion Pro"/>
              <a:cs typeface="Minion Pro"/>
            </a:endParaRPr>
          </a:p>
        </p:txBody>
      </p:sp>
      <p:sp>
        <p:nvSpPr>
          <p:cNvPr id="18" name="Slide Number Placeholder 5"/>
          <p:cNvSpPr txBox="1">
            <a:spLocks/>
          </p:cNvSpPr>
          <p:nvPr userDrawn="1"/>
        </p:nvSpPr>
        <p:spPr>
          <a:xfrm>
            <a:off x="7423405"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50" b="1" dirty="0">
              <a:solidFill>
                <a:srgbClr val="28351B"/>
              </a:solidFill>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userDrawn="1"/>
        </p:nvSpPr>
        <p:spPr>
          <a:xfrm>
            <a:off x="7543087"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750" b="1" smtClean="0">
                <a:solidFill>
                  <a:srgbClr val="28351B"/>
                </a:solidFill>
              </a:rPr>
              <a:pPr/>
              <a:t>‹#›</a:t>
            </a:fld>
            <a:endParaRPr lang="en-US" sz="75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268"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3413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1514" y="291529"/>
            <a:ext cx="8278588" cy="603957"/>
          </a:xfrm>
          <a:prstGeom prst="rect">
            <a:avLst/>
          </a:prstGeom>
        </p:spPr>
        <p:txBody>
          <a:bodyPr>
            <a:normAutofit/>
          </a:bodyPr>
          <a:lstStyle>
            <a:lvl1pPr algn="l">
              <a:defRPr sz="2250" b="1" baseline="0">
                <a:solidFill>
                  <a:srgbClr val="28351B"/>
                </a:solidFill>
                <a:latin typeface="Minion Pro"/>
                <a:cs typeface="Minion Pro"/>
              </a:defRPr>
            </a:lvl1pPr>
          </a:lstStyle>
          <a:p>
            <a:r>
              <a:rPr lang="en-US" dirty="0"/>
              <a:t>INSERT TITLE HERE</a:t>
            </a:r>
          </a:p>
        </p:txBody>
      </p:sp>
      <p:sp>
        <p:nvSpPr>
          <p:cNvPr id="8" name="Content Placeholder 2"/>
          <p:cNvSpPr>
            <a:spLocks noGrp="1"/>
          </p:cNvSpPr>
          <p:nvPr>
            <p:ph idx="1"/>
          </p:nvPr>
        </p:nvSpPr>
        <p:spPr>
          <a:xfrm>
            <a:off x="451514" y="948362"/>
            <a:ext cx="8278588" cy="5335299"/>
          </a:xfrm>
          <a:prstGeom prst="rect">
            <a:avLst/>
          </a:prstGeom>
        </p:spPr>
        <p:txBody>
          <a:bodyPr>
            <a:normAutofit/>
          </a:bodyPr>
          <a:lstStyle>
            <a:lvl1pPr marL="0" indent="0">
              <a:buFontTx/>
              <a:buNone/>
              <a:defRPr sz="1800">
                <a:solidFill>
                  <a:schemeClr val="tx1">
                    <a:lumMod val="85000"/>
                    <a:lumOff val="15000"/>
                  </a:schemeClr>
                </a:solidFill>
              </a:defRPr>
            </a:lvl1pPr>
            <a:lvl2pPr marL="342900" indent="0">
              <a:buFontTx/>
              <a:buNone/>
              <a:defRPr sz="1800">
                <a:solidFill>
                  <a:schemeClr val="tx1">
                    <a:lumMod val="85000"/>
                    <a:lumOff val="15000"/>
                  </a:schemeClr>
                </a:solidFill>
              </a:defRPr>
            </a:lvl2pPr>
            <a:lvl3pPr marL="685800" indent="0">
              <a:buFontTx/>
              <a:buNone/>
              <a:defRPr sz="1800">
                <a:solidFill>
                  <a:schemeClr val="tx1">
                    <a:lumMod val="85000"/>
                    <a:lumOff val="15000"/>
                  </a:schemeClr>
                </a:solidFill>
              </a:defRPr>
            </a:lvl3pPr>
            <a:lvl4pPr marL="1028700" indent="0">
              <a:buFontTx/>
              <a:buNone/>
              <a:defRPr sz="1800">
                <a:solidFill>
                  <a:schemeClr val="tx1">
                    <a:lumMod val="85000"/>
                    <a:lumOff val="15000"/>
                  </a:schemeClr>
                </a:solidFill>
              </a:defRPr>
            </a:lvl4pPr>
            <a:lvl5pPr marL="1371600" indent="0">
              <a:buFontTx/>
              <a:buNone/>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1514" y="907094"/>
            <a:ext cx="8278588" cy="11482"/>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a:xfrm>
            <a:off x="8515926"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750" b="1" smtClean="0">
                <a:solidFill>
                  <a:srgbClr val="28351B"/>
                </a:solidFill>
              </a:rPr>
              <a:pPr/>
              <a:t>‹#›</a:t>
            </a:fld>
            <a:endParaRPr lang="en-US" sz="750" b="1" dirty="0">
              <a:solidFill>
                <a:srgbClr val="28351B"/>
              </a:solidFill>
            </a:endParaRPr>
          </a:p>
        </p:txBody>
      </p:sp>
      <p:sp>
        <p:nvSpPr>
          <p:cNvPr id="20" name="TextBox 19"/>
          <p:cNvSpPr txBox="1"/>
          <p:nvPr userDrawn="1"/>
        </p:nvSpPr>
        <p:spPr>
          <a:xfrm>
            <a:off x="451513" y="6526955"/>
            <a:ext cx="8064414" cy="207749"/>
          </a:xfrm>
          <a:prstGeom prst="rect">
            <a:avLst/>
          </a:prstGeom>
          <a:noFill/>
        </p:spPr>
        <p:txBody>
          <a:bodyPr wrap="square" rtlCol="0">
            <a:spAutoFit/>
          </a:bodyPr>
          <a:lstStyle/>
          <a:p>
            <a:pPr algn="l"/>
            <a:r>
              <a:rPr lang="en-US" sz="750" dirty="0">
                <a:solidFill>
                  <a:schemeClr val="bg1"/>
                </a:solidFill>
                <a:latin typeface="Minion Pro"/>
                <a:cs typeface="Minion Pro"/>
              </a:rPr>
              <a:t>LOCAL</a:t>
            </a:r>
            <a:r>
              <a:rPr lang="en-US" sz="750" baseline="0" dirty="0">
                <a:solidFill>
                  <a:schemeClr val="bg1"/>
                </a:solidFill>
                <a:latin typeface="Minion Pro"/>
                <a:cs typeface="Minion Pro"/>
              </a:rPr>
              <a:t> FOOTPRINT. </a:t>
            </a:r>
            <a:r>
              <a:rPr lang="en-US" sz="750" baseline="0" dirty="0">
                <a:solidFill>
                  <a:srgbClr val="EA9922"/>
                </a:solidFill>
                <a:latin typeface="Minion Pro"/>
                <a:cs typeface="Minion Pro"/>
              </a:rPr>
              <a:t>BIG IMPACT. </a:t>
            </a:r>
            <a:r>
              <a:rPr lang="en-US" sz="750" dirty="0">
                <a:solidFill>
                  <a:schemeClr val="bg1"/>
                </a:solidFill>
                <a:latin typeface="Minion Pro"/>
                <a:cs typeface="Minion Pro"/>
              </a:rPr>
              <a:t>/  TEL: (973) 729-1880  / WWW.LCRLAW.COM</a:t>
            </a:r>
            <a:endParaRPr lang="en-US" sz="750" dirty="0">
              <a:solidFill>
                <a:srgbClr val="EA9922"/>
              </a:solidFill>
              <a:latin typeface="Minion Pro"/>
              <a:cs typeface="Minion Pro"/>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Slide Number Placeholder 5"/>
          <p:cNvSpPr txBox="1">
            <a:spLocks/>
          </p:cNvSpPr>
          <p:nvPr userDrawn="1"/>
        </p:nvSpPr>
        <p:spPr>
          <a:xfrm>
            <a:off x="7543087"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750" b="1" smtClean="0">
                <a:solidFill>
                  <a:srgbClr val="28351B"/>
                </a:solidFill>
              </a:rPr>
              <a:pPr/>
              <a:t>‹#›</a:t>
            </a:fld>
            <a:endParaRPr lang="en-US" sz="750" b="1" dirty="0">
              <a:solidFill>
                <a:srgbClr val="28351B"/>
              </a:solidFil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268"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624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409534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21531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1251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922814" y="923636"/>
            <a:ext cx="2593879" cy="2439940"/>
          </a:xfrm>
          <a:prstGeom prst="rect">
            <a:avLst/>
          </a:prstGeom>
          <a:solidFill>
            <a:srgbClr val="FFC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285394" y="1447800"/>
            <a:ext cx="1149157" cy="930564"/>
          </a:xfrm>
          <a:prstGeom prst="rect">
            <a:avLst/>
          </a:prstGeom>
          <a:solidFill>
            <a:srgbClr val="2A3620"/>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9" name="TextBox 8"/>
          <p:cNvSpPr txBox="1"/>
          <p:nvPr userDrawn="1"/>
        </p:nvSpPr>
        <p:spPr>
          <a:xfrm>
            <a:off x="0" y="6526953"/>
            <a:ext cx="9144000" cy="230832"/>
          </a:xfrm>
          <a:prstGeom prst="rect">
            <a:avLst/>
          </a:prstGeom>
          <a:noFill/>
        </p:spPr>
        <p:txBody>
          <a:bodyPr wrap="square" rtlCol="0">
            <a:spAutoFit/>
          </a:bodyPr>
          <a:lstStyle/>
          <a:p>
            <a:pPr algn="ctr"/>
            <a:r>
              <a:rPr lang="en-US" sz="900" dirty="0">
                <a:solidFill>
                  <a:schemeClr val="bg1"/>
                </a:solidFill>
                <a:latin typeface="Minion Pro"/>
                <a:cs typeface="Minion Pro"/>
              </a:rPr>
              <a:t>LADDEY, CLARK &amp; RYAN LLP - 60 BLUE HERON ROAD, SUITE 300, SPARTA, NJ 07871  /  TEL: (973) 729-1880  /  </a:t>
            </a:r>
            <a:r>
              <a:rPr lang="en-US" sz="900" dirty="0">
                <a:solidFill>
                  <a:srgbClr val="EA9922"/>
                </a:solidFill>
                <a:latin typeface="Minion Pro"/>
                <a:cs typeface="Minion Pro"/>
              </a:rPr>
              <a:t>WWW.LCRLAW.COM</a:t>
            </a:r>
          </a:p>
        </p:txBody>
      </p:sp>
      <p:cxnSp>
        <p:nvCxnSpPr>
          <p:cNvPr id="16" name="Straight Connector 15"/>
          <p:cNvCxnSpPr/>
          <p:nvPr userDrawn="1"/>
        </p:nvCxnSpPr>
        <p:spPr>
          <a:xfrm flipV="1">
            <a:off x="451513" y="5811508"/>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465666" y="700424"/>
            <a:ext cx="1520151" cy="1270000"/>
          </a:xfrm>
          <a:prstGeom prst="rect">
            <a:avLst/>
          </a:prstGeom>
          <a:solidFill>
            <a:srgbClr val="EBA121"/>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24" name="TextBox 23"/>
          <p:cNvSpPr txBox="1"/>
          <p:nvPr userDrawn="1"/>
        </p:nvSpPr>
        <p:spPr>
          <a:xfrm>
            <a:off x="459210" y="828516"/>
            <a:ext cx="1620213" cy="1025665"/>
          </a:xfrm>
          <a:prstGeom prst="rect">
            <a:avLst/>
          </a:prstGeom>
          <a:noFill/>
        </p:spPr>
        <p:txBody>
          <a:bodyPr wrap="square" rtlCol="0">
            <a:spAutoFit/>
          </a:bodyPr>
          <a:lstStyle/>
          <a:p>
            <a:pPr algn="l">
              <a:lnSpc>
                <a:spcPct val="80000"/>
              </a:lnSpc>
            </a:pPr>
            <a:r>
              <a:rPr lang="en-US" sz="1050" spc="0" dirty="0">
                <a:solidFill>
                  <a:schemeClr val="bg1"/>
                </a:solidFill>
                <a:latin typeface="Arial"/>
                <a:cs typeface="Arial"/>
              </a:rPr>
              <a:t>COMMITTED</a:t>
            </a:r>
            <a:r>
              <a:rPr lang="en-US" sz="1050" spc="0" baseline="0" dirty="0">
                <a:solidFill>
                  <a:schemeClr val="bg1"/>
                </a:solidFill>
                <a:latin typeface="Arial"/>
                <a:cs typeface="Arial"/>
              </a:rPr>
              <a:t> TO THE</a:t>
            </a:r>
          </a:p>
          <a:p>
            <a:pPr algn="l">
              <a:lnSpc>
                <a:spcPct val="80000"/>
              </a:lnSpc>
            </a:pPr>
            <a:r>
              <a:rPr lang="en-US" sz="2000" spc="0" baseline="0" dirty="0">
                <a:solidFill>
                  <a:srgbClr val="FFCF65"/>
                </a:solidFill>
                <a:latin typeface="Arial"/>
                <a:cs typeface="Arial"/>
              </a:rPr>
              <a:t>SUCCESS</a:t>
            </a:r>
          </a:p>
          <a:p>
            <a:pPr algn="l">
              <a:lnSpc>
                <a:spcPct val="80000"/>
              </a:lnSpc>
            </a:pPr>
            <a:r>
              <a:rPr lang="en-US" sz="1050" spc="0" baseline="0" dirty="0">
                <a:solidFill>
                  <a:schemeClr val="bg1"/>
                </a:solidFill>
                <a:latin typeface="Arial"/>
                <a:cs typeface="Arial"/>
              </a:rPr>
              <a:t>OF OUR</a:t>
            </a:r>
          </a:p>
          <a:p>
            <a:pPr algn="l">
              <a:lnSpc>
                <a:spcPct val="80000"/>
              </a:lnSpc>
            </a:pPr>
            <a:r>
              <a:rPr lang="en-US" sz="1700" spc="0" baseline="0" dirty="0">
                <a:solidFill>
                  <a:schemeClr val="bg1"/>
                </a:solidFill>
                <a:latin typeface="Arial"/>
                <a:cs typeface="Arial"/>
              </a:rPr>
              <a:t>CLIENTS &amp;</a:t>
            </a:r>
          </a:p>
          <a:p>
            <a:pPr algn="l">
              <a:lnSpc>
                <a:spcPct val="75000"/>
              </a:lnSpc>
            </a:pPr>
            <a:r>
              <a:rPr lang="en-US" sz="1700" spc="0" baseline="0" dirty="0">
                <a:solidFill>
                  <a:schemeClr val="bg1"/>
                </a:solidFill>
                <a:latin typeface="Arial"/>
                <a:cs typeface="Arial"/>
              </a:rPr>
              <a:t>COMMUNITY</a:t>
            </a:r>
            <a:r>
              <a:rPr lang="en-US" sz="1800" spc="0" baseline="0" dirty="0">
                <a:solidFill>
                  <a:schemeClr val="bg1"/>
                </a:solidFill>
                <a:latin typeface="Arial"/>
                <a:cs typeface="Arial"/>
              </a:rPr>
              <a:t>.</a:t>
            </a:r>
            <a:endParaRPr lang="en-US" sz="1800" spc="0" dirty="0">
              <a:solidFill>
                <a:schemeClr val="bg1"/>
              </a:solidFill>
              <a:latin typeface="Arial"/>
              <a:cs typeface="Arial"/>
            </a:endParaRPr>
          </a:p>
        </p:txBody>
      </p:sp>
      <p:sp>
        <p:nvSpPr>
          <p:cNvPr id="25" name="Title 1"/>
          <p:cNvSpPr>
            <a:spLocks noGrp="1"/>
          </p:cNvSpPr>
          <p:nvPr>
            <p:ph type="ctrTitle" hasCustomPrompt="1"/>
          </p:nvPr>
        </p:nvSpPr>
        <p:spPr>
          <a:xfrm>
            <a:off x="4156364" y="768062"/>
            <a:ext cx="4518120" cy="1271636"/>
          </a:xfrm>
          <a:prstGeom prst="rect">
            <a:avLst/>
          </a:prstGeom>
        </p:spPr>
        <p:txBody>
          <a:bodyPr/>
          <a:lstStyle>
            <a:lvl1pPr algn="l">
              <a:lnSpc>
                <a:spcPct val="85000"/>
              </a:lnSpc>
              <a:defRPr sz="300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26" name="Subtitle 2"/>
          <p:cNvSpPr>
            <a:spLocks noGrp="1"/>
          </p:cNvSpPr>
          <p:nvPr>
            <p:ph type="subTitle" idx="1" hasCustomPrompt="1"/>
          </p:nvPr>
        </p:nvSpPr>
        <p:spPr>
          <a:xfrm>
            <a:off x="4156364" y="2046623"/>
            <a:ext cx="4518120" cy="962892"/>
          </a:xfrm>
          <a:prstGeom prst="rect">
            <a:avLst/>
          </a:prstGeom>
        </p:spPr>
        <p:txBody>
          <a:bodyPr/>
          <a:lstStyle>
            <a:lvl1pPr marL="0" indent="0" algn="l">
              <a:buNone/>
              <a:defRPr sz="2400">
                <a:solidFill>
                  <a:srgbClr val="EBA12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Enter Subtitle In This Space</a:t>
            </a:r>
          </a:p>
        </p:txBody>
      </p:sp>
      <p:pic>
        <p:nvPicPr>
          <p:cNvPr id="2" name="Picture 1" descr="famil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0923" y="533401"/>
            <a:ext cx="1026514" cy="849742"/>
          </a:xfrm>
          <a:prstGeom prst="rect">
            <a:avLst/>
          </a:prstGeom>
          <a:solidFill>
            <a:srgbClr val="FFFFFF">
              <a:shade val="85000"/>
            </a:srgbClr>
          </a:solidFill>
          <a:ln w="57150" cap="sq" cmpd="sng">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4" name="Picture 3" descr="cour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3276600"/>
            <a:ext cx="2327378" cy="1926591"/>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pic>
        <p:nvPicPr>
          <p:cNvPr id="3" name="Picture 2" descr="shakinghands.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7206" y="1844194"/>
            <a:ext cx="1970231" cy="1630946"/>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sp>
        <p:nvSpPr>
          <p:cNvPr id="14" name="TextBox 13"/>
          <p:cNvSpPr txBox="1"/>
          <p:nvPr userDrawn="1"/>
        </p:nvSpPr>
        <p:spPr>
          <a:xfrm>
            <a:off x="451513" y="5926666"/>
            <a:ext cx="8169093" cy="419346"/>
          </a:xfrm>
          <a:prstGeom prst="rect">
            <a:avLst/>
          </a:prstGeom>
          <a:noFill/>
        </p:spPr>
        <p:txBody>
          <a:bodyPr wrap="square" rtlCol="0">
            <a:spAutoFit/>
          </a:bodyPr>
          <a:lstStyle/>
          <a:p>
            <a:pPr algn="ctr">
              <a:lnSpc>
                <a:spcPct val="125000"/>
              </a:lnSpc>
            </a:pPr>
            <a:r>
              <a:rPr lang="en-US" sz="850" kern="1200" spc="80" baseline="0" dirty="0">
                <a:solidFill>
                  <a:schemeClr val="tx1">
                    <a:lumMod val="50000"/>
                    <a:lumOff val="50000"/>
                  </a:schemeClr>
                </a:solidFill>
                <a:latin typeface="Arial"/>
                <a:cs typeface="Arial"/>
              </a:rPr>
              <a:t>PERSONAL INJURY  /  GOVERNMENT SERVICES  /  EMPLOYMENT AND LABOR  /  BUSINESS LAW  /  COMMERCIAL LITIGATION  /  </a:t>
            </a:r>
          </a:p>
          <a:p>
            <a:pPr algn="ctr">
              <a:lnSpc>
                <a:spcPct val="125000"/>
              </a:lnSpc>
            </a:pPr>
            <a:r>
              <a:rPr lang="en-US" sz="850" kern="1200" spc="80" baseline="0" dirty="0">
                <a:solidFill>
                  <a:schemeClr val="tx1">
                    <a:lumMod val="50000"/>
                    <a:lumOff val="50000"/>
                  </a:schemeClr>
                </a:solidFill>
                <a:latin typeface="Arial"/>
                <a:cs typeface="Arial"/>
              </a:rPr>
              <a:t>ENVIRONMENTAL LAW  /  WORKERS’ COMPENSATION  /  LAND USE AND ZONING  /  TRUSTS, ESTATES AND WILLS</a:t>
            </a:r>
          </a:p>
        </p:txBody>
      </p:sp>
    </p:spTree>
    <p:extLst>
      <p:ext uri="{BB962C8B-B14F-4D97-AF65-F5344CB8AC3E}">
        <p14:creationId xmlns:p14="http://schemas.microsoft.com/office/powerpoint/2010/main" val="272219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976402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83206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144547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32C1EAB-3C0E-A742-B1F6-B09BE1B6049A}" type="datetimeFigureOut">
              <a:rPr lang="en-US" smtClean="0"/>
              <a:t>2/26/2024</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4060106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9" name="Picture 18" descr="fo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67" y="243612"/>
            <a:ext cx="3613983" cy="5579379"/>
          </a:xfrm>
          <a:prstGeom prst="rect">
            <a:avLst/>
          </a:prstGeom>
        </p:spPr>
      </p:pic>
      <p:sp>
        <p:nvSpPr>
          <p:cNvPr id="2" name="Title 1"/>
          <p:cNvSpPr>
            <a:spLocks noGrp="1"/>
          </p:cNvSpPr>
          <p:nvPr>
            <p:ph type="ctrTitle" hasCustomPrompt="1"/>
          </p:nvPr>
        </p:nvSpPr>
        <p:spPr>
          <a:xfrm>
            <a:off x="4156364" y="883517"/>
            <a:ext cx="4518120" cy="1271636"/>
          </a:xfrm>
          <a:prstGeom prst="rect">
            <a:avLst/>
          </a:prstGeom>
        </p:spPr>
        <p:txBody>
          <a:bodyPr/>
          <a:lstStyle>
            <a:lvl1pPr algn="l">
              <a:lnSpc>
                <a:spcPct val="85000"/>
              </a:lnSpc>
              <a:defRPr sz="225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3" name="Subtitle 2"/>
          <p:cNvSpPr>
            <a:spLocks noGrp="1"/>
          </p:cNvSpPr>
          <p:nvPr>
            <p:ph type="subTitle" idx="1" hasCustomPrompt="1"/>
          </p:nvPr>
        </p:nvSpPr>
        <p:spPr>
          <a:xfrm>
            <a:off x="4156364" y="2162078"/>
            <a:ext cx="4518120" cy="962892"/>
          </a:xfrm>
          <a:prstGeom prst="rect">
            <a:avLst/>
          </a:prstGeom>
        </p:spPr>
        <p:txBody>
          <a:bodyPr/>
          <a:lstStyle>
            <a:lvl1pPr marL="0" indent="0" algn="l">
              <a:buNone/>
              <a:defRPr sz="1800">
                <a:solidFill>
                  <a:srgbClr val="EBA12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Enter Subtitle In This Space</a:t>
            </a:r>
          </a:p>
        </p:txBody>
      </p:sp>
      <p:cxnSp>
        <p:nvCxnSpPr>
          <p:cNvPr id="17" name="Straight Connector 16"/>
          <p:cNvCxnSpPr/>
          <p:nvPr userDrawn="1"/>
        </p:nvCxnSpPr>
        <p:spPr>
          <a:xfrm flipV="1">
            <a:off x="451514" y="5811510"/>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0" y="6526953"/>
            <a:ext cx="9144000"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Minion Pro"/>
                <a:ea typeface="+mn-ea"/>
                <a:cs typeface="Minion Pro"/>
              </a:rPr>
              <a:t>LADDEY, CLARK &amp; RYAN LLP - 60 BLUE HERON ROAD, SUITE 300, SPARTA, NJ 07871  /  TEL: (973) 729-1880  /  </a:t>
            </a:r>
            <a:r>
              <a:rPr kumimoji="0" lang="en-US" sz="675" b="0" i="0" u="none" strike="noStrike" kern="1200" cap="none" spc="0" normalizeH="0" baseline="0" noProof="0" dirty="0">
                <a:ln>
                  <a:noFill/>
                </a:ln>
                <a:solidFill>
                  <a:srgbClr val="EBA121"/>
                </a:solidFill>
                <a:effectLst/>
                <a:uLnTx/>
                <a:uFillTx/>
                <a:latin typeface="Minion Pro"/>
                <a:ea typeface="+mn-ea"/>
                <a:cs typeface="Minion Pro"/>
              </a:rPr>
              <a:t>WWW.LCRLAW.COM</a:t>
            </a:r>
          </a:p>
        </p:txBody>
      </p:sp>
      <p:sp>
        <p:nvSpPr>
          <p:cNvPr id="26" name="TextBox 25"/>
          <p:cNvSpPr txBox="1"/>
          <p:nvPr userDrawn="1"/>
        </p:nvSpPr>
        <p:spPr>
          <a:xfrm>
            <a:off x="451514" y="5926667"/>
            <a:ext cx="8169093" cy="337785"/>
          </a:xfrm>
          <a:prstGeom prst="rect">
            <a:avLst/>
          </a:prstGeom>
          <a:noFill/>
        </p:spPr>
        <p:txBody>
          <a:bodyPr wrap="square" rtlCol="0">
            <a:spAutoFit/>
          </a:bodyPr>
          <a:lstStyle/>
          <a:p>
            <a:pPr marL="0" marR="0" lvl="0" indent="0" algn="ctr" defTabSz="685800" rtl="0" eaLnBrk="1" fontAlgn="auto" latinLnBrk="0" hangingPunct="1">
              <a:lnSpc>
                <a:spcPct val="125000"/>
              </a:lnSpc>
              <a:spcBef>
                <a:spcPts val="0"/>
              </a:spcBef>
              <a:spcAft>
                <a:spcPts val="0"/>
              </a:spcAft>
              <a:buClrTx/>
              <a:buSzTx/>
              <a:buFontTx/>
              <a:buNone/>
              <a:tabLst/>
              <a:defRPr/>
            </a:pPr>
            <a:r>
              <a:rPr kumimoji="0" lang="en-US" sz="638" b="0" i="0" u="none" strike="noStrike" kern="1200" cap="none" spc="60" normalizeH="0" baseline="0" noProof="0" dirty="0">
                <a:ln>
                  <a:noFill/>
                </a:ln>
                <a:solidFill>
                  <a:prstClr val="black">
                    <a:lumMod val="50000"/>
                    <a:lumOff val="50000"/>
                  </a:prstClr>
                </a:solidFill>
                <a:effectLst/>
                <a:uLnTx/>
                <a:uFillTx/>
                <a:latin typeface="Arial"/>
                <a:ea typeface="+mn-ea"/>
                <a:cs typeface="Arial"/>
              </a:rPr>
              <a:t>PERSONAL INJURY  /  GOVERNMENT SERVICES  /  EMPLOYMENT AND LABOR  /  BUSINESS LAW  /  COMMERCIAL LITIGATION  /  </a:t>
            </a:r>
          </a:p>
          <a:p>
            <a:pPr marL="0" marR="0" lvl="0" indent="0" algn="ctr" defTabSz="685800" rtl="0" eaLnBrk="1" fontAlgn="auto" latinLnBrk="0" hangingPunct="1">
              <a:lnSpc>
                <a:spcPct val="125000"/>
              </a:lnSpc>
              <a:spcBef>
                <a:spcPts val="0"/>
              </a:spcBef>
              <a:spcAft>
                <a:spcPts val="0"/>
              </a:spcAft>
              <a:buClrTx/>
              <a:buSzTx/>
              <a:buFontTx/>
              <a:buNone/>
              <a:tabLst/>
              <a:defRPr/>
            </a:pPr>
            <a:r>
              <a:rPr kumimoji="0" lang="en-US" sz="638" b="0" i="0" u="none" strike="noStrike" kern="1200" cap="none" spc="60" normalizeH="0" baseline="0" noProof="0" dirty="0">
                <a:ln>
                  <a:noFill/>
                </a:ln>
                <a:solidFill>
                  <a:prstClr val="black">
                    <a:lumMod val="50000"/>
                    <a:lumOff val="50000"/>
                  </a:prstClr>
                </a:solidFill>
                <a:effectLst/>
                <a:uLnTx/>
                <a:uFillTx/>
                <a:latin typeface="Arial"/>
                <a:ea typeface="+mn-ea"/>
                <a:cs typeface="Arial"/>
              </a:rPr>
              <a:t>ENVIRONMENTAL LAW  /  WORKERS’ COMPENSATION  /  LAND USE AND ZONING  /  TRUSTS, ESTATES AND WILLS</a:t>
            </a:r>
          </a:p>
        </p:txBody>
      </p:sp>
    </p:spTree>
    <p:extLst>
      <p:ext uri="{BB962C8B-B14F-4D97-AF65-F5344CB8AC3E}">
        <p14:creationId xmlns:p14="http://schemas.microsoft.com/office/powerpoint/2010/main" val="1086825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922815" y="923636"/>
            <a:ext cx="2593879" cy="2439940"/>
          </a:xfrm>
          <a:prstGeom prst="rect">
            <a:avLst/>
          </a:prstGeom>
          <a:solidFill>
            <a:srgbClr val="FFCF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userDrawn="1"/>
        </p:nvSpPr>
        <p:spPr>
          <a:xfrm>
            <a:off x="1285395" y="1447800"/>
            <a:ext cx="1149157" cy="930564"/>
          </a:xfrm>
          <a:prstGeom prst="rect">
            <a:avLst/>
          </a:prstGeom>
          <a:solidFill>
            <a:srgbClr val="2A3620"/>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userDrawn="1"/>
        </p:nvSpPr>
        <p:spPr>
          <a:xfrm>
            <a:off x="0" y="6526953"/>
            <a:ext cx="9144000" cy="196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white"/>
                </a:solidFill>
                <a:effectLst/>
                <a:uLnTx/>
                <a:uFillTx/>
                <a:latin typeface="Minion Pro"/>
                <a:ea typeface="+mn-ea"/>
                <a:cs typeface="Minion Pro"/>
              </a:rPr>
              <a:t>LADDEY, CLARK &amp; RYAN LLP - 60 BLUE HERON ROAD, SUITE 300, SPARTA, NJ 07871  /  TEL: (973) 729-1880  /  </a:t>
            </a:r>
            <a:r>
              <a:rPr kumimoji="0" lang="en-US" sz="675" b="0" i="0" u="none" strike="noStrike" kern="1200" cap="none" spc="0" normalizeH="0" baseline="0" noProof="0" dirty="0">
                <a:ln>
                  <a:noFill/>
                </a:ln>
                <a:solidFill>
                  <a:srgbClr val="EA9922"/>
                </a:solidFill>
                <a:effectLst/>
                <a:uLnTx/>
                <a:uFillTx/>
                <a:latin typeface="Minion Pro"/>
                <a:ea typeface="+mn-ea"/>
                <a:cs typeface="Minion Pro"/>
              </a:rPr>
              <a:t>WWW.LCRLAW.COM</a:t>
            </a:r>
          </a:p>
        </p:txBody>
      </p:sp>
      <p:cxnSp>
        <p:nvCxnSpPr>
          <p:cNvPr id="16" name="Straight Connector 15"/>
          <p:cNvCxnSpPr/>
          <p:nvPr userDrawn="1"/>
        </p:nvCxnSpPr>
        <p:spPr>
          <a:xfrm flipV="1">
            <a:off x="451514" y="5811510"/>
            <a:ext cx="8169093" cy="11481"/>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Rectangle 19"/>
          <p:cNvSpPr/>
          <p:nvPr userDrawn="1"/>
        </p:nvSpPr>
        <p:spPr>
          <a:xfrm>
            <a:off x="465667" y="700424"/>
            <a:ext cx="1520151" cy="1270000"/>
          </a:xfrm>
          <a:prstGeom prst="rect">
            <a:avLst/>
          </a:prstGeom>
          <a:solidFill>
            <a:srgbClr val="EBA121"/>
          </a:solidFill>
          <a:ln w="57150" cap="sq" cmpd="sng">
            <a:miter lim="800000"/>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p:cNvSpPr txBox="1"/>
          <p:nvPr userDrawn="1"/>
        </p:nvSpPr>
        <p:spPr>
          <a:xfrm>
            <a:off x="459211" y="828517"/>
            <a:ext cx="1620213" cy="783804"/>
          </a:xfrm>
          <a:prstGeom prst="rect">
            <a:avLst/>
          </a:prstGeom>
          <a:noFill/>
        </p:spPr>
        <p:txBody>
          <a:bodyPr wrap="square" rtlCol="0">
            <a:spAutoFit/>
          </a:bodyPr>
          <a:lstStyle/>
          <a:p>
            <a:pPr marL="0" marR="0" lvl="0" indent="0" algn="l" defTabSz="685800" rtl="0" eaLnBrk="1" fontAlgn="auto" latinLnBrk="0" hangingPunct="1">
              <a:lnSpc>
                <a:spcPct val="8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Arial"/>
                <a:ea typeface="+mn-ea"/>
                <a:cs typeface="Arial"/>
              </a:rPr>
              <a:t>COMMITTED TO THE</a:t>
            </a:r>
          </a:p>
          <a:p>
            <a:pPr marL="0" marR="0" lvl="0" indent="0" algn="l" defTabSz="685800" rtl="0" eaLnBrk="1" fontAlgn="auto" latinLnBrk="0" hangingPunct="1">
              <a:lnSpc>
                <a:spcPct val="8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CF65"/>
                </a:solidFill>
                <a:effectLst/>
                <a:uLnTx/>
                <a:uFillTx/>
                <a:latin typeface="Arial"/>
                <a:ea typeface="+mn-ea"/>
                <a:cs typeface="Arial"/>
              </a:rPr>
              <a:t>SUCCESS</a:t>
            </a:r>
          </a:p>
          <a:p>
            <a:pPr marL="0" marR="0" lvl="0" indent="0" algn="l" defTabSz="685800" rtl="0" eaLnBrk="1" fontAlgn="auto" latinLnBrk="0" hangingPunct="1">
              <a:lnSpc>
                <a:spcPct val="8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Arial"/>
                <a:ea typeface="+mn-ea"/>
                <a:cs typeface="Arial"/>
              </a:rPr>
              <a:t>OF OUR</a:t>
            </a:r>
          </a:p>
          <a:p>
            <a:pPr marL="0" marR="0" lvl="0" indent="0" algn="l" defTabSz="685800" rtl="0" eaLnBrk="1" fontAlgn="auto" latinLnBrk="0" hangingPunct="1">
              <a:lnSpc>
                <a:spcPct val="80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white"/>
                </a:solidFill>
                <a:effectLst/>
                <a:uLnTx/>
                <a:uFillTx/>
                <a:latin typeface="Arial"/>
                <a:ea typeface="+mn-ea"/>
                <a:cs typeface="Arial"/>
              </a:rPr>
              <a:t>CLIENTS &amp;</a:t>
            </a:r>
          </a:p>
          <a:p>
            <a:pPr marL="0" marR="0" lvl="0" indent="0" algn="l" defTabSz="685800" rtl="0" eaLnBrk="1" fontAlgn="auto" latinLnBrk="0" hangingPunct="1">
              <a:lnSpc>
                <a:spcPct val="75000"/>
              </a:lnSpc>
              <a:spcBef>
                <a:spcPts val="0"/>
              </a:spcBef>
              <a:spcAft>
                <a:spcPts val="0"/>
              </a:spcAft>
              <a:buClrTx/>
              <a:buSzTx/>
              <a:buFontTx/>
              <a:buNone/>
              <a:tabLst/>
              <a:defRPr/>
            </a:pPr>
            <a:r>
              <a:rPr kumimoji="0" lang="en-US" sz="1275" b="0" i="0" u="none" strike="noStrike" kern="1200" cap="none" spc="0" normalizeH="0" baseline="0" noProof="0" dirty="0">
                <a:ln>
                  <a:noFill/>
                </a:ln>
                <a:solidFill>
                  <a:prstClr val="white"/>
                </a:solidFill>
                <a:effectLst/>
                <a:uLnTx/>
                <a:uFillTx/>
                <a:latin typeface="Arial"/>
                <a:ea typeface="+mn-ea"/>
                <a:cs typeface="Arial"/>
              </a:rPr>
              <a:t>COMMUNITY</a:t>
            </a:r>
            <a:r>
              <a:rPr kumimoji="0" lang="en-US" sz="1350" b="0" i="0" u="none" strike="noStrike" kern="1200" cap="none" spc="0" normalizeH="0" baseline="0" noProof="0" dirty="0">
                <a:ln>
                  <a:noFill/>
                </a:ln>
                <a:solidFill>
                  <a:prstClr val="white"/>
                </a:solidFill>
                <a:effectLst/>
                <a:uLnTx/>
                <a:uFillTx/>
                <a:latin typeface="Arial"/>
                <a:ea typeface="+mn-ea"/>
                <a:cs typeface="Arial"/>
              </a:rPr>
              <a:t>.</a:t>
            </a:r>
          </a:p>
        </p:txBody>
      </p:sp>
      <p:sp>
        <p:nvSpPr>
          <p:cNvPr id="25" name="Title 1"/>
          <p:cNvSpPr>
            <a:spLocks noGrp="1"/>
          </p:cNvSpPr>
          <p:nvPr>
            <p:ph type="ctrTitle" hasCustomPrompt="1"/>
          </p:nvPr>
        </p:nvSpPr>
        <p:spPr>
          <a:xfrm>
            <a:off x="4156364" y="768062"/>
            <a:ext cx="4518120" cy="1271636"/>
          </a:xfrm>
          <a:prstGeom prst="rect">
            <a:avLst/>
          </a:prstGeom>
        </p:spPr>
        <p:txBody>
          <a:bodyPr/>
          <a:lstStyle>
            <a:lvl1pPr algn="l">
              <a:lnSpc>
                <a:spcPct val="85000"/>
              </a:lnSpc>
              <a:defRPr sz="2250" b="1" cap="all" baseline="0">
                <a:solidFill>
                  <a:srgbClr val="2A3620"/>
                </a:solidFill>
                <a:latin typeface="Minion Pro"/>
                <a:cs typeface="Minion Pro"/>
              </a:defRPr>
            </a:lvl1pPr>
          </a:lstStyle>
          <a:p>
            <a:r>
              <a:rPr lang="en-US" dirty="0"/>
              <a:t>ENTER THE</a:t>
            </a:r>
            <a:br>
              <a:rPr lang="en-US" dirty="0"/>
            </a:br>
            <a:r>
              <a:rPr lang="en-US" dirty="0"/>
              <a:t>PRESENTATION TITLE</a:t>
            </a:r>
            <a:br>
              <a:rPr lang="en-US" dirty="0"/>
            </a:br>
            <a:r>
              <a:rPr lang="en-US" dirty="0"/>
              <a:t>IN THIS SPACE</a:t>
            </a:r>
          </a:p>
        </p:txBody>
      </p:sp>
      <p:sp>
        <p:nvSpPr>
          <p:cNvPr id="26" name="Subtitle 2"/>
          <p:cNvSpPr>
            <a:spLocks noGrp="1"/>
          </p:cNvSpPr>
          <p:nvPr>
            <p:ph type="subTitle" idx="1" hasCustomPrompt="1"/>
          </p:nvPr>
        </p:nvSpPr>
        <p:spPr>
          <a:xfrm>
            <a:off x="4156364" y="2046623"/>
            <a:ext cx="4518120" cy="962892"/>
          </a:xfrm>
          <a:prstGeom prst="rect">
            <a:avLst/>
          </a:prstGeom>
        </p:spPr>
        <p:txBody>
          <a:bodyPr/>
          <a:lstStyle>
            <a:lvl1pPr marL="0" indent="0" algn="l">
              <a:buNone/>
              <a:defRPr sz="1800">
                <a:solidFill>
                  <a:srgbClr val="EBA12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Enter Subtitle In This Space</a:t>
            </a:r>
          </a:p>
        </p:txBody>
      </p:sp>
      <p:pic>
        <p:nvPicPr>
          <p:cNvPr id="2" name="Picture 1" descr="famil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923" y="533401"/>
            <a:ext cx="1026514" cy="849742"/>
          </a:xfrm>
          <a:prstGeom prst="rect">
            <a:avLst/>
          </a:prstGeom>
          <a:solidFill>
            <a:srgbClr val="FFFFFF">
              <a:shade val="85000"/>
            </a:srgbClr>
          </a:solidFill>
          <a:ln w="57150" cap="sq" cmpd="sng">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4" name="Picture 3" descr="cour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3276602"/>
            <a:ext cx="2327378" cy="1926591"/>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pic>
        <p:nvPicPr>
          <p:cNvPr id="3" name="Picture 2" descr="shakinghand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7207" y="1844194"/>
            <a:ext cx="1970231" cy="1630946"/>
          </a:xfrm>
          <a:prstGeom prst="rect">
            <a:avLst/>
          </a:prstGeom>
          <a:ln w="57150" cap="sq" cmpd="sng">
            <a:solidFill>
              <a:schemeClr val="bg1"/>
            </a:solidFill>
            <a:miter lim="800000"/>
          </a:ln>
          <a:effectLst>
            <a:outerShdw blurRad="63500" sx="102000" sy="102000" algn="ctr" rotWithShape="0">
              <a:prstClr val="black">
                <a:alpha val="40000"/>
              </a:prstClr>
            </a:outerShdw>
          </a:effectLst>
        </p:spPr>
      </p:pic>
      <p:sp>
        <p:nvSpPr>
          <p:cNvPr id="14" name="TextBox 13"/>
          <p:cNvSpPr txBox="1"/>
          <p:nvPr userDrawn="1"/>
        </p:nvSpPr>
        <p:spPr>
          <a:xfrm>
            <a:off x="451514" y="5926667"/>
            <a:ext cx="8169093" cy="337785"/>
          </a:xfrm>
          <a:prstGeom prst="rect">
            <a:avLst/>
          </a:prstGeom>
          <a:noFill/>
        </p:spPr>
        <p:txBody>
          <a:bodyPr wrap="square" rtlCol="0">
            <a:spAutoFit/>
          </a:bodyPr>
          <a:lstStyle/>
          <a:p>
            <a:pPr marL="0" marR="0" lvl="0" indent="0" algn="ctr" defTabSz="685800" rtl="0" eaLnBrk="1" fontAlgn="auto" latinLnBrk="0" hangingPunct="1">
              <a:lnSpc>
                <a:spcPct val="125000"/>
              </a:lnSpc>
              <a:spcBef>
                <a:spcPts val="0"/>
              </a:spcBef>
              <a:spcAft>
                <a:spcPts val="0"/>
              </a:spcAft>
              <a:buClrTx/>
              <a:buSzTx/>
              <a:buFontTx/>
              <a:buNone/>
              <a:tabLst/>
              <a:defRPr/>
            </a:pPr>
            <a:r>
              <a:rPr kumimoji="0" lang="en-US" sz="638" b="0" i="0" u="none" strike="noStrike" kern="1200" cap="none" spc="60" normalizeH="0" baseline="0" noProof="0" dirty="0">
                <a:ln>
                  <a:noFill/>
                </a:ln>
                <a:solidFill>
                  <a:prstClr val="black">
                    <a:lumMod val="50000"/>
                    <a:lumOff val="50000"/>
                  </a:prstClr>
                </a:solidFill>
                <a:effectLst/>
                <a:uLnTx/>
                <a:uFillTx/>
                <a:latin typeface="Arial"/>
                <a:ea typeface="+mn-ea"/>
                <a:cs typeface="Arial"/>
              </a:rPr>
              <a:t>PERSONAL INJURY  /  GOVERNMENT SERVICES  /  EMPLOYMENT AND LABOR  /  BUSINESS LAW  /  COMMERCIAL LITIGATION  /  </a:t>
            </a:r>
          </a:p>
          <a:p>
            <a:pPr marL="0" marR="0" lvl="0" indent="0" algn="ctr" defTabSz="685800" rtl="0" eaLnBrk="1" fontAlgn="auto" latinLnBrk="0" hangingPunct="1">
              <a:lnSpc>
                <a:spcPct val="125000"/>
              </a:lnSpc>
              <a:spcBef>
                <a:spcPts val="0"/>
              </a:spcBef>
              <a:spcAft>
                <a:spcPts val="0"/>
              </a:spcAft>
              <a:buClrTx/>
              <a:buSzTx/>
              <a:buFontTx/>
              <a:buNone/>
              <a:tabLst/>
              <a:defRPr/>
            </a:pPr>
            <a:r>
              <a:rPr kumimoji="0" lang="en-US" sz="638" b="0" i="0" u="none" strike="noStrike" kern="1200" cap="none" spc="60" normalizeH="0" baseline="0" noProof="0" dirty="0">
                <a:ln>
                  <a:noFill/>
                </a:ln>
                <a:solidFill>
                  <a:prstClr val="black">
                    <a:lumMod val="50000"/>
                    <a:lumOff val="50000"/>
                  </a:prstClr>
                </a:solidFill>
                <a:effectLst/>
                <a:uLnTx/>
                <a:uFillTx/>
                <a:latin typeface="Arial"/>
                <a:ea typeface="+mn-ea"/>
                <a:cs typeface="Arial"/>
              </a:rPr>
              <a:t>ENVIRONMENTAL LAW  /  WORKERS’ COMPENSATION  /  LAND USE AND ZONING  /  TRUSTS, ESTATES AND WILLS</a:t>
            </a:r>
          </a:p>
        </p:txBody>
      </p:sp>
    </p:spTree>
    <p:extLst>
      <p:ext uri="{BB962C8B-B14F-4D97-AF65-F5344CB8AC3E}">
        <p14:creationId xmlns:p14="http://schemas.microsoft.com/office/powerpoint/2010/main" val="305857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4619" y="1888144"/>
            <a:ext cx="6302793" cy="982944"/>
          </a:xfrm>
          <a:prstGeom prst="rect">
            <a:avLst/>
          </a:prstGeom>
        </p:spPr>
        <p:txBody>
          <a:bodyPr anchor="t">
            <a:normAutofit/>
          </a:bodyPr>
          <a:lstStyle>
            <a:lvl1pPr algn="ctr">
              <a:defRPr sz="2250" b="1" cap="all">
                <a:solidFill>
                  <a:srgbClr val="28351B"/>
                </a:solidFill>
                <a:latin typeface="Minion Pro"/>
                <a:cs typeface="Minion Pro"/>
              </a:defRPr>
            </a:lvl1pPr>
          </a:lstStyle>
          <a:p>
            <a:r>
              <a:rPr lang="en-US" dirty="0"/>
              <a:t>Enter section Title Here</a:t>
            </a:r>
          </a:p>
        </p:txBody>
      </p:sp>
      <p:sp>
        <p:nvSpPr>
          <p:cNvPr id="8" name="Text Placeholder 2"/>
          <p:cNvSpPr>
            <a:spLocks noGrp="1"/>
          </p:cNvSpPr>
          <p:nvPr>
            <p:ph type="body" idx="1"/>
          </p:nvPr>
        </p:nvSpPr>
        <p:spPr>
          <a:xfrm>
            <a:off x="1384619" y="2884600"/>
            <a:ext cx="6302794" cy="1500187"/>
          </a:xfrm>
          <a:prstGeom prst="rect">
            <a:avLst/>
          </a:prstGeom>
        </p:spPr>
        <p:txBody>
          <a:bodyPr anchor="t"/>
          <a:lstStyle>
            <a:lvl1pPr marL="0" indent="0" algn="ctr">
              <a:buNone/>
              <a:defRPr sz="1800">
                <a:solidFill>
                  <a:schemeClr val="tx1">
                    <a:lumMod val="85000"/>
                    <a:lumOff val="15000"/>
                  </a:schemeClr>
                </a:solidFill>
                <a:latin typeface="Arial"/>
                <a:cs typeface="Aria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flipV="1">
            <a:off x="792789" y="2610704"/>
            <a:ext cx="7581515" cy="11480"/>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451513" y="6526955"/>
            <a:ext cx="8064414"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nion Pro"/>
                <a:ea typeface="+mn-ea"/>
                <a:cs typeface="Minion Pro"/>
              </a:rPr>
              <a:t>LOCAL FOOTPRINT. </a:t>
            </a:r>
            <a:r>
              <a:rPr kumimoji="0" lang="en-US" sz="750" b="0" i="0" u="none" strike="noStrike" kern="1200" cap="none" spc="0" normalizeH="0" baseline="0" noProof="0" dirty="0">
                <a:ln>
                  <a:noFill/>
                </a:ln>
                <a:solidFill>
                  <a:srgbClr val="EA9922"/>
                </a:solidFill>
                <a:effectLst/>
                <a:uLnTx/>
                <a:uFillTx/>
                <a:latin typeface="Minion Pro"/>
                <a:ea typeface="+mn-ea"/>
                <a:cs typeface="Minion Pro"/>
              </a:rPr>
              <a:t>BIG IMPACT. </a:t>
            </a:r>
            <a:r>
              <a:rPr kumimoji="0" lang="en-US" sz="750" b="0" i="0" u="none" strike="noStrike" kern="1200" cap="none" spc="0" normalizeH="0" baseline="0" noProof="0" dirty="0">
                <a:ln>
                  <a:noFill/>
                </a:ln>
                <a:solidFill>
                  <a:prstClr val="white"/>
                </a:solidFill>
                <a:effectLst/>
                <a:uLnTx/>
                <a:uFillTx/>
                <a:latin typeface="Minion Pro"/>
                <a:ea typeface="+mn-ea"/>
                <a:cs typeface="Minion Pro"/>
              </a:rPr>
              <a:t>/  TEL: (973) 729-1880  / WWW.LCRLAW.COM</a:t>
            </a:r>
            <a:endParaRPr kumimoji="0" lang="en-US" sz="750" b="0" i="0" u="none" strike="noStrike" kern="1200" cap="none" spc="0" normalizeH="0" baseline="0" noProof="0" dirty="0">
              <a:ln>
                <a:noFill/>
              </a:ln>
              <a:solidFill>
                <a:srgbClr val="EA9922"/>
              </a:solidFill>
              <a:effectLst/>
              <a:uLnTx/>
              <a:uFillTx/>
              <a:latin typeface="Minion Pro"/>
              <a:ea typeface="+mn-ea"/>
              <a:cs typeface="Minion Pro"/>
            </a:endParaRPr>
          </a:p>
        </p:txBody>
      </p:sp>
      <p:sp>
        <p:nvSpPr>
          <p:cNvPr id="18" name="Slide Number Placeholder 5"/>
          <p:cNvSpPr txBox="1">
            <a:spLocks/>
          </p:cNvSpPr>
          <p:nvPr userDrawn="1"/>
        </p:nvSpPr>
        <p:spPr>
          <a:xfrm>
            <a:off x="7423405"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dirty="0">
              <a:ln>
                <a:noFill/>
              </a:ln>
              <a:solidFill>
                <a:srgbClr val="28351B"/>
              </a:solidFill>
              <a:effectLst/>
              <a:uLnTx/>
              <a:uFillTx/>
              <a:latin typeface="Arial"/>
              <a:ea typeface="+mn-ea"/>
              <a:cs typeface="Arial"/>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5"/>
          <p:cNvSpPr txBox="1">
            <a:spLocks/>
          </p:cNvSpPr>
          <p:nvPr userDrawn="1"/>
        </p:nvSpPr>
        <p:spPr>
          <a:xfrm>
            <a:off x="7543087"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5841BFDA-80D9-594C-9D30-BD1F8718EC1A}" type="slidenum">
              <a:rPr kumimoji="0" lang="en-US" sz="750" b="1" i="0" u="none" strike="noStrike" kern="1200" cap="none" spc="0" normalizeH="0" baseline="0" noProof="0" smtClean="0">
                <a:ln>
                  <a:noFill/>
                </a:ln>
                <a:solidFill>
                  <a:srgbClr val="28351B"/>
                </a:solidFill>
                <a:effectLst/>
                <a:uLnTx/>
                <a:uFillTx/>
                <a:latin typeface="Arial"/>
                <a:ea typeface="+mn-ea"/>
                <a:cs typeface="Arial"/>
              </a:rPr>
              <a:pPr marL="0" marR="0" lvl="0" indent="0" algn="ctr" defTabSz="3429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dirty="0">
              <a:ln>
                <a:noFill/>
              </a:ln>
              <a:solidFill>
                <a:srgbClr val="28351B"/>
              </a:solidFill>
              <a:effectLst/>
              <a:uLnTx/>
              <a:uFillTx/>
              <a:latin typeface="Arial"/>
              <a:ea typeface="+mn-ea"/>
              <a:cs typeface="Aria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268"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85288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1514" y="291529"/>
            <a:ext cx="8278588" cy="603957"/>
          </a:xfrm>
          <a:prstGeom prst="rect">
            <a:avLst/>
          </a:prstGeom>
        </p:spPr>
        <p:txBody>
          <a:bodyPr>
            <a:normAutofit/>
          </a:bodyPr>
          <a:lstStyle>
            <a:lvl1pPr algn="l">
              <a:defRPr sz="2250" b="1" baseline="0">
                <a:solidFill>
                  <a:srgbClr val="28351B"/>
                </a:solidFill>
                <a:latin typeface="Minion Pro"/>
                <a:cs typeface="Minion Pro"/>
              </a:defRPr>
            </a:lvl1pPr>
          </a:lstStyle>
          <a:p>
            <a:r>
              <a:rPr lang="en-US" dirty="0"/>
              <a:t>INSERT TITLE HERE</a:t>
            </a:r>
          </a:p>
        </p:txBody>
      </p:sp>
      <p:sp>
        <p:nvSpPr>
          <p:cNvPr id="8" name="Content Placeholder 2"/>
          <p:cNvSpPr>
            <a:spLocks noGrp="1"/>
          </p:cNvSpPr>
          <p:nvPr>
            <p:ph idx="1"/>
          </p:nvPr>
        </p:nvSpPr>
        <p:spPr>
          <a:xfrm>
            <a:off x="451514" y="948362"/>
            <a:ext cx="8278588" cy="5335299"/>
          </a:xfrm>
          <a:prstGeom prst="rect">
            <a:avLst/>
          </a:prstGeom>
        </p:spPr>
        <p:txBody>
          <a:bodyPr>
            <a:normAutofit/>
          </a:bodyPr>
          <a:lstStyle>
            <a:lvl1pPr marL="0" indent="0">
              <a:buFontTx/>
              <a:buNone/>
              <a:defRPr sz="1800">
                <a:solidFill>
                  <a:schemeClr val="tx1">
                    <a:lumMod val="85000"/>
                    <a:lumOff val="15000"/>
                  </a:schemeClr>
                </a:solidFill>
              </a:defRPr>
            </a:lvl1pPr>
            <a:lvl2pPr marL="342900" indent="0">
              <a:buFontTx/>
              <a:buNone/>
              <a:defRPr sz="1800">
                <a:solidFill>
                  <a:schemeClr val="tx1">
                    <a:lumMod val="85000"/>
                    <a:lumOff val="15000"/>
                  </a:schemeClr>
                </a:solidFill>
              </a:defRPr>
            </a:lvl2pPr>
            <a:lvl3pPr marL="685800" indent="0">
              <a:buFontTx/>
              <a:buNone/>
              <a:defRPr sz="1800">
                <a:solidFill>
                  <a:schemeClr val="tx1">
                    <a:lumMod val="85000"/>
                    <a:lumOff val="15000"/>
                  </a:schemeClr>
                </a:solidFill>
              </a:defRPr>
            </a:lvl3pPr>
            <a:lvl4pPr marL="1028700" indent="0">
              <a:buFontTx/>
              <a:buNone/>
              <a:defRPr sz="1800">
                <a:solidFill>
                  <a:schemeClr val="tx1">
                    <a:lumMod val="85000"/>
                    <a:lumOff val="15000"/>
                  </a:schemeClr>
                </a:solidFill>
              </a:defRPr>
            </a:lvl4pPr>
            <a:lvl5pPr marL="1371600" indent="0">
              <a:buFontTx/>
              <a:buNone/>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1514" y="907094"/>
            <a:ext cx="8278588" cy="11482"/>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a:xfrm>
            <a:off x="8515926"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5841BFDA-80D9-594C-9D30-BD1F8718EC1A}" type="slidenum">
              <a:rPr kumimoji="0" lang="en-US" sz="750" b="1" i="0" u="none" strike="noStrike" kern="1200" cap="none" spc="0" normalizeH="0" baseline="0" noProof="0" smtClean="0">
                <a:ln>
                  <a:noFill/>
                </a:ln>
                <a:solidFill>
                  <a:srgbClr val="28351B"/>
                </a:solidFill>
                <a:effectLst/>
                <a:uLnTx/>
                <a:uFillTx/>
                <a:latin typeface="Arial"/>
                <a:ea typeface="+mn-ea"/>
                <a:cs typeface="Arial"/>
              </a:rPr>
              <a:pPr marL="0" marR="0" lvl="0" indent="0" algn="ctr" defTabSz="3429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dirty="0">
              <a:ln>
                <a:noFill/>
              </a:ln>
              <a:solidFill>
                <a:srgbClr val="28351B"/>
              </a:solidFill>
              <a:effectLst/>
              <a:uLnTx/>
              <a:uFillTx/>
              <a:latin typeface="Arial"/>
              <a:ea typeface="+mn-ea"/>
              <a:cs typeface="Arial"/>
            </a:endParaRPr>
          </a:p>
        </p:txBody>
      </p:sp>
      <p:sp>
        <p:nvSpPr>
          <p:cNvPr id="20" name="TextBox 19"/>
          <p:cNvSpPr txBox="1"/>
          <p:nvPr userDrawn="1"/>
        </p:nvSpPr>
        <p:spPr>
          <a:xfrm>
            <a:off x="451513" y="6526955"/>
            <a:ext cx="8064414" cy="2077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inion Pro"/>
                <a:ea typeface="+mn-ea"/>
                <a:cs typeface="Minion Pro"/>
              </a:rPr>
              <a:t>LOCAL FOOTPRINT. </a:t>
            </a:r>
            <a:r>
              <a:rPr kumimoji="0" lang="en-US" sz="750" b="0" i="0" u="none" strike="noStrike" kern="1200" cap="none" spc="0" normalizeH="0" baseline="0" noProof="0" dirty="0">
                <a:ln>
                  <a:noFill/>
                </a:ln>
                <a:solidFill>
                  <a:srgbClr val="EA9922"/>
                </a:solidFill>
                <a:effectLst/>
                <a:uLnTx/>
                <a:uFillTx/>
                <a:latin typeface="Minion Pro"/>
                <a:ea typeface="+mn-ea"/>
                <a:cs typeface="Minion Pro"/>
              </a:rPr>
              <a:t>BIG IMPACT. </a:t>
            </a:r>
            <a:r>
              <a:rPr kumimoji="0" lang="en-US" sz="750" b="0" i="0" u="none" strike="noStrike" kern="1200" cap="none" spc="0" normalizeH="0" baseline="0" noProof="0" dirty="0">
                <a:ln>
                  <a:noFill/>
                </a:ln>
                <a:solidFill>
                  <a:prstClr val="white"/>
                </a:solidFill>
                <a:effectLst/>
                <a:uLnTx/>
                <a:uFillTx/>
                <a:latin typeface="Minion Pro"/>
                <a:ea typeface="+mn-ea"/>
                <a:cs typeface="Minion Pro"/>
              </a:rPr>
              <a:t>/  TEL: (973) 729-1880  / WWW.LCRLAW.COM</a:t>
            </a:r>
            <a:endParaRPr kumimoji="0" lang="en-US" sz="750" b="0" i="0" u="none" strike="noStrike" kern="1200" cap="none" spc="0" normalizeH="0" baseline="0" noProof="0" dirty="0">
              <a:ln>
                <a:noFill/>
              </a:ln>
              <a:solidFill>
                <a:srgbClr val="EA9922"/>
              </a:solidFill>
              <a:effectLst/>
              <a:uLnTx/>
              <a:uFillTx/>
              <a:latin typeface="Minion Pro"/>
              <a:ea typeface="+mn-ea"/>
              <a:cs typeface="Minion Pro"/>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5"/>
          <p:cNvSpPr txBox="1">
            <a:spLocks/>
          </p:cNvSpPr>
          <p:nvPr userDrawn="1"/>
        </p:nvSpPr>
        <p:spPr>
          <a:xfrm>
            <a:off x="7543087" y="6532613"/>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fld id="{5841BFDA-80D9-594C-9D30-BD1F8718EC1A}" type="slidenum">
              <a:rPr kumimoji="0" lang="en-US" sz="750" b="1" i="0" u="none" strike="noStrike" kern="1200" cap="none" spc="0" normalizeH="0" baseline="0" noProof="0" smtClean="0">
                <a:ln>
                  <a:noFill/>
                </a:ln>
                <a:solidFill>
                  <a:srgbClr val="28351B"/>
                </a:solidFill>
                <a:effectLst/>
                <a:uLnTx/>
                <a:uFillTx/>
                <a:latin typeface="Arial"/>
                <a:ea typeface="+mn-ea"/>
                <a:cs typeface="Arial"/>
              </a:rPr>
              <a:pPr marL="0" marR="0" lvl="0" indent="0" algn="ctr" defTabSz="342900" rtl="0" eaLnBrk="1" fontAlgn="auto" latinLnBrk="0" hangingPunct="1">
                <a:lnSpc>
                  <a:spcPct val="100000"/>
                </a:lnSpc>
                <a:spcBef>
                  <a:spcPts val="0"/>
                </a:spcBef>
                <a:spcAft>
                  <a:spcPts val="0"/>
                </a:spcAft>
                <a:buClrTx/>
                <a:buSzTx/>
                <a:buFontTx/>
                <a:buNone/>
                <a:tabLst/>
                <a:defRPr/>
              </a:pPr>
              <a:t>‹#›</a:t>
            </a:fld>
            <a:endParaRPr kumimoji="0" lang="en-US" sz="750" b="1" i="0" u="none" strike="noStrike" kern="1200" cap="none" spc="0" normalizeH="0" baseline="0" noProof="0" dirty="0">
              <a:ln>
                <a:noFill/>
              </a:ln>
              <a:solidFill>
                <a:srgbClr val="28351B"/>
              </a:solidFill>
              <a:effectLst/>
              <a:uLnTx/>
              <a:uFillTx/>
              <a:latin typeface="Arial"/>
              <a:ea typeface="+mn-ea"/>
              <a:cs typeface="Arial"/>
            </a:endParaRPr>
          </a:p>
        </p:txBody>
      </p:sp>
      <p:pic>
        <p:nvPicPr>
          <p:cNvPr id="11" name="Picture 10" descr="LCR-Logo-Color-Large-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6268"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62126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02168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21787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384618" y="1888144"/>
            <a:ext cx="6302793" cy="982944"/>
          </a:xfrm>
          <a:prstGeom prst="rect">
            <a:avLst/>
          </a:prstGeom>
        </p:spPr>
        <p:txBody>
          <a:bodyPr anchor="t">
            <a:normAutofit/>
          </a:bodyPr>
          <a:lstStyle>
            <a:lvl1pPr algn="ctr">
              <a:defRPr sz="3000" b="1" cap="all">
                <a:solidFill>
                  <a:srgbClr val="28351B"/>
                </a:solidFill>
                <a:latin typeface="Minion Pro"/>
                <a:cs typeface="Minion Pro"/>
              </a:defRPr>
            </a:lvl1pPr>
          </a:lstStyle>
          <a:p>
            <a:r>
              <a:rPr lang="en-US" dirty="0"/>
              <a:t>Enter section Title Here</a:t>
            </a:r>
          </a:p>
        </p:txBody>
      </p:sp>
      <p:sp>
        <p:nvSpPr>
          <p:cNvPr id="8" name="Text Placeholder 2"/>
          <p:cNvSpPr>
            <a:spLocks noGrp="1"/>
          </p:cNvSpPr>
          <p:nvPr>
            <p:ph type="body" idx="1"/>
          </p:nvPr>
        </p:nvSpPr>
        <p:spPr>
          <a:xfrm>
            <a:off x="1384618" y="2884598"/>
            <a:ext cx="6302794" cy="1500187"/>
          </a:xfrm>
          <a:prstGeom prst="rect">
            <a:avLst/>
          </a:prstGeom>
        </p:spPr>
        <p:txBody>
          <a:bodyPr anchor="t"/>
          <a:lstStyle>
            <a:lvl1pPr marL="0" indent="0" algn="ctr">
              <a:buNone/>
              <a:defRPr sz="2400">
                <a:solidFill>
                  <a:schemeClr val="tx1">
                    <a:lumMod val="85000"/>
                    <a:lumOff val="1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flipV="1">
            <a:off x="792788" y="2610704"/>
            <a:ext cx="7581515" cy="11480"/>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451513" y="6526953"/>
            <a:ext cx="8064414"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18" name="Slide Number Placeholder 5"/>
          <p:cNvSpPr txBox="1">
            <a:spLocks/>
          </p:cNvSpPr>
          <p:nvPr userDrawn="1"/>
        </p:nvSpPr>
        <p:spPr>
          <a:xfrm>
            <a:off x="7423405" y="6532611"/>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b="1" dirty="0">
              <a:solidFill>
                <a:srgbClr val="28351B"/>
              </a:solidFill>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7543087" y="6532611"/>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6267"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48496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851382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331009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681232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133757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685800"/>
            <a:fld id="{432C1EAB-3C0E-A742-B1F6-B09BE1B6049A}" type="datetimeFigureOut">
              <a:rPr lang="en-US" sz="1350" smtClean="0">
                <a:solidFill>
                  <a:prstClr val="black"/>
                </a:solidFill>
              </a:rPr>
              <a:pPr defTabSz="685800"/>
              <a:t>2/26/2024</a:t>
            </a:fld>
            <a:endParaRPr lang="en-US" sz="135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685800"/>
            <a:fld id="{A30D9DDC-8C40-D84C-83D6-5DCBFEE58636}" type="slidenum">
              <a:rPr lang="en-US" sz="1350" smtClean="0">
                <a:solidFill>
                  <a:prstClr val="black"/>
                </a:solidFill>
              </a:rPr>
              <a:pPr defTabSz="685800"/>
              <a:t>‹#›</a:t>
            </a:fld>
            <a:endParaRPr lang="en-US" sz="1350">
              <a:solidFill>
                <a:prstClr val="black"/>
              </a:solidFill>
            </a:endParaRPr>
          </a:p>
        </p:txBody>
      </p:sp>
    </p:spTree>
    <p:extLst>
      <p:ext uri="{BB962C8B-B14F-4D97-AF65-F5344CB8AC3E}">
        <p14:creationId xmlns:p14="http://schemas.microsoft.com/office/powerpoint/2010/main" val="277805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1513" y="291527"/>
            <a:ext cx="8278588" cy="603957"/>
          </a:xfrm>
          <a:prstGeom prst="rect">
            <a:avLst/>
          </a:prstGeom>
        </p:spPr>
        <p:txBody>
          <a:bodyPr>
            <a:normAutofit/>
          </a:bodyPr>
          <a:lstStyle>
            <a:lvl1pPr algn="l">
              <a:defRPr sz="3000" b="1" baseline="0">
                <a:solidFill>
                  <a:srgbClr val="28351B"/>
                </a:solidFill>
                <a:latin typeface="Minion Pro"/>
                <a:cs typeface="Minion Pro"/>
              </a:defRPr>
            </a:lvl1pPr>
          </a:lstStyle>
          <a:p>
            <a:r>
              <a:rPr lang="en-US" dirty="0"/>
              <a:t>INSERT TITLE HERE</a:t>
            </a:r>
          </a:p>
        </p:txBody>
      </p:sp>
      <p:sp>
        <p:nvSpPr>
          <p:cNvPr id="8" name="Content Placeholder 2"/>
          <p:cNvSpPr>
            <a:spLocks noGrp="1"/>
          </p:cNvSpPr>
          <p:nvPr>
            <p:ph idx="1"/>
          </p:nvPr>
        </p:nvSpPr>
        <p:spPr>
          <a:xfrm>
            <a:off x="451513" y="948361"/>
            <a:ext cx="8278588" cy="5335299"/>
          </a:xfrm>
          <a:prstGeom prst="rect">
            <a:avLst/>
          </a:prstGeom>
        </p:spPr>
        <p:txBody>
          <a:bodyPr>
            <a:normAutofit/>
          </a:bodyPr>
          <a:lstStyle>
            <a:lvl1pPr marL="0" indent="0">
              <a:buFontTx/>
              <a:buNone/>
              <a:defRPr sz="2400">
                <a:solidFill>
                  <a:schemeClr val="tx1">
                    <a:lumMod val="85000"/>
                    <a:lumOff val="15000"/>
                  </a:schemeClr>
                </a:solidFill>
              </a:defRPr>
            </a:lvl1pPr>
            <a:lvl2pPr marL="457200" indent="0">
              <a:buFontTx/>
              <a:buNone/>
              <a:defRPr sz="2400">
                <a:solidFill>
                  <a:schemeClr val="tx1">
                    <a:lumMod val="85000"/>
                    <a:lumOff val="15000"/>
                  </a:schemeClr>
                </a:solidFill>
              </a:defRPr>
            </a:lvl2pPr>
            <a:lvl3pPr marL="914400" indent="0">
              <a:buFontTx/>
              <a:buNone/>
              <a:defRPr sz="2400">
                <a:solidFill>
                  <a:schemeClr val="tx1">
                    <a:lumMod val="85000"/>
                    <a:lumOff val="15000"/>
                  </a:schemeClr>
                </a:solidFill>
              </a:defRPr>
            </a:lvl3pPr>
            <a:lvl4pPr marL="1371600" indent="0">
              <a:buFontTx/>
              <a:buNone/>
              <a:defRPr sz="2400">
                <a:solidFill>
                  <a:schemeClr val="tx1">
                    <a:lumMod val="85000"/>
                    <a:lumOff val="15000"/>
                  </a:schemeClr>
                </a:solidFill>
              </a:defRPr>
            </a:lvl4pPr>
            <a:lvl5pPr marL="1828800" indent="0">
              <a:buFontTx/>
              <a:buNone/>
              <a:defRPr sz="24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V="1">
            <a:off x="451513" y="907094"/>
            <a:ext cx="8278588" cy="11482"/>
          </a:xfrm>
          <a:prstGeom prst="line">
            <a:avLst/>
          </a:prstGeom>
          <a:ln w="28575" cmpd="sng">
            <a:solidFill>
              <a:srgbClr val="EA992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txBox="1">
            <a:spLocks/>
          </p:cNvSpPr>
          <p:nvPr userDrawn="1"/>
        </p:nvSpPr>
        <p:spPr>
          <a:xfrm>
            <a:off x="8515926" y="6532611"/>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sp>
        <p:nvSpPr>
          <p:cNvPr id="20" name="TextBox 19"/>
          <p:cNvSpPr txBox="1"/>
          <p:nvPr userDrawn="1"/>
        </p:nvSpPr>
        <p:spPr>
          <a:xfrm>
            <a:off x="451513" y="6526953"/>
            <a:ext cx="8064414" cy="246221"/>
          </a:xfrm>
          <a:prstGeom prst="rect">
            <a:avLst/>
          </a:prstGeom>
          <a:noFill/>
        </p:spPr>
        <p:txBody>
          <a:bodyPr wrap="square" rtlCol="0">
            <a:spAutoFit/>
          </a:bodyPr>
          <a:lstStyle/>
          <a:p>
            <a:pPr algn="l"/>
            <a:r>
              <a:rPr lang="en-US" sz="1000" dirty="0">
                <a:solidFill>
                  <a:schemeClr val="bg1"/>
                </a:solidFill>
                <a:latin typeface="Minion Pro"/>
                <a:cs typeface="Minion Pro"/>
              </a:rPr>
              <a:t>LOCAL</a:t>
            </a:r>
            <a:r>
              <a:rPr lang="en-US" sz="1000" baseline="0" dirty="0">
                <a:solidFill>
                  <a:schemeClr val="bg1"/>
                </a:solidFill>
                <a:latin typeface="Minion Pro"/>
                <a:cs typeface="Minion Pro"/>
              </a:rPr>
              <a:t> FOOTPRINT. </a:t>
            </a:r>
            <a:r>
              <a:rPr lang="en-US" sz="1000" baseline="0" dirty="0">
                <a:solidFill>
                  <a:srgbClr val="EA9922"/>
                </a:solidFill>
                <a:latin typeface="Minion Pro"/>
                <a:cs typeface="Minion Pro"/>
              </a:rPr>
              <a:t>BIG IMPACT. </a:t>
            </a:r>
            <a:r>
              <a:rPr lang="en-US" sz="1000" dirty="0">
                <a:solidFill>
                  <a:schemeClr val="bg1"/>
                </a:solidFill>
                <a:latin typeface="Minion Pro"/>
                <a:cs typeface="Minion Pro"/>
              </a:rPr>
              <a:t>/  TEL: (973) 729-1880  / WWW.LCRLAW.COM</a:t>
            </a:r>
            <a:endParaRPr lang="en-US" sz="1000" dirty="0">
              <a:solidFill>
                <a:srgbClr val="EA9922"/>
              </a:solidFill>
              <a:latin typeface="Minion Pro"/>
              <a:cs typeface="Minion Pro"/>
            </a:endParaRPr>
          </a:p>
        </p:txBody>
      </p:sp>
      <p:sp>
        <p:nvSpPr>
          <p:cNvPr id="9" name="Oval 8"/>
          <p:cNvSpPr/>
          <p:nvPr userDrawn="1"/>
        </p:nvSpPr>
        <p:spPr>
          <a:xfrm>
            <a:off x="7647767" y="6511636"/>
            <a:ext cx="315576" cy="315576"/>
          </a:xfrm>
          <a:prstGeom prst="ellipse">
            <a:avLst/>
          </a:prstGeom>
          <a:solidFill>
            <a:schemeClr val="bg1"/>
          </a:solidFill>
          <a:ln w="19050" cmpd="sng">
            <a:solidFill>
              <a:srgbClr val="EA992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7543087" y="6532611"/>
            <a:ext cx="528012" cy="259321"/>
          </a:xfrm>
          <a:prstGeom prst="rect">
            <a:avLst/>
          </a:prstGeom>
        </p:spPr>
        <p:txBody>
          <a:bodyPr/>
          <a:lstStyle>
            <a:defPPr>
              <a:defRPr lang="en-US"/>
            </a:defPPr>
            <a:lvl1pPr marL="0" algn="ctr"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841BFDA-80D9-594C-9D30-BD1F8718EC1A}" type="slidenum">
              <a:rPr lang="en-US" sz="1000" b="1" smtClean="0">
                <a:solidFill>
                  <a:srgbClr val="28351B"/>
                </a:solidFill>
              </a:rPr>
              <a:pPr/>
              <a:t>‹#›</a:t>
            </a:fld>
            <a:endParaRPr lang="en-US" sz="1000" b="1" dirty="0">
              <a:solidFill>
                <a:srgbClr val="28351B"/>
              </a:solidFill>
            </a:endParaRPr>
          </a:p>
        </p:txBody>
      </p:sp>
      <p:pic>
        <p:nvPicPr>
          <p:cNvPr id="11" name="Picture 10" descr="LCR-Logo-Color-Large-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6267" y="5956955"/>
            <a:ext cx="1105809" cy="8335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257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06695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317178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177933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71593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0D9DDC-8C40-D84C-83D6-5DCBFEE58636}" type="slidenum">
              <a:rPr lang="en-US" smtClean="0"/>
              <a:t>‹#›</a:t>
            </a:fld>
            <a:endParaRPr lang="en-US" dirty="0"/>
          </a:p>
        </p:txBody>
      </p:sp>
    </p:spTree>
    <p:extLst>
      <p:ext uri="{BB962C8B-B14F-4D97-AF65-F5344CB8AC3E}">
        <p14:creationId xmlns:p14="http://schemas.microsoft.com/office/powerpoint/2010/main" val="22602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56192" cy="6874571"/>
          </a:xfrm>
          <a:prstGeom prst="rect">
            <a:avLst/>
          </a:prstGeom>
        </p:spPr>
      </p:pic>
    </p:spTree>
    <p:extLst>
      <p:ext uri="{BB962C8B-B14F-4D97-AF65-F5344CB8AC3E}">
        <p14:creationId xmlns:p14="http://schemas.microsoft.com/office/powerpoint/2010/main" val="372143400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
            <a:ext cx="9156192" cy="6874571"/>
          </a:xfrm>
          <a:prstGeom prst="rect">
            <a:avLst/>
          </a:prstGeom>
        </p:spPr>
      </p:pic>
    </p:spTree>
    <p:extLst>
      <p:ext uri="{BB962C8B-B14F-4D97-AF65-F5344CB8AC3E}">
        <p14:creationId xmlns:p14="http://schemas.microsoft.com/office/powerpoint/2010/main" val="12120465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
            <a:ext cx="9156192" cy="6874571"/>
          </a:xfrm>
          <a:prstGeom prst="rect">
            <a:avLst/>
          </a:prstGeom>
        </p:spPr>
      </p:pic>
    </p:spTree>
    <p:extLst>
      <p:ext uri="{BB962C8B-B14F-4D97-AF65-F5344CB8AC3E}">
        <p14:creationId xmlns:p14="http://schemas.microsoft.com/office/powerpoint/2010/main" val="42457947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3711118" y="911167"/>
            <a:ext cx="5181600" cy="3187410"/>
          </a:xfrm>
        </p:spPr>
        <p:txBody>
          <a:bodyPr/>
          <a:lstStyle/>
          <a:p>
            <a:pPr algn="ctr"/>
            <a:r>
              <a:rPr lang="en-US" sz="4400" b="1" dirty="0" smtClean="0">
                <a:solidFill>
                  <a:schemeClr val="accent3">
                    <a:lumMod val="50000"/>
                  </a:schemeClr>
                </a:solidFill>
              </a:rPr>
              <a:t>REMOTE WORK POLICIES</a:t>
            </a:r>
            <a:endParaRPr lang="en-US" sz="1400" b="1" dirty="0">
              <a:solidFill>
                <a:schemeClr val="accent3">
                  <a:lumMod val="50000"/>
                </a:schemeClr>
              </a:solidFill>
            </a:endParaRPr>
          </a:p>
          <a:p>
            <a:pPr algn="ctr"/>
            <a:r>
              <a:rPr lang="en-US" b="1" dirty="0" smtClean="0"/>
              <a:t>February 27, 2024</a:t>
            </a:r>
            <a:endParaRPr lang="en-US" b="1" dirty="0"/>
          </a:p>
        </p:txBody>
      </p:sp>
      <p:sp>
        <p:nvSpPr>
          <p:cNvPr id="7" name="Subtitle 2"/>
          <p:cNvSpPr txBox="1">
            <a:spLocks/>
          </p:cNvSpPr>
          <p:nvPr/>
        </p:nvSpPr>
        <p:spPr>
          <a:xfrm>
            <a:off x="2589200" y="2584531"/>
            <a:ext cx="4518120" cy="237177"/>
          </a:xfrm>
          <a:prstGeom prst="rect">
            <a:avLst/>
          </a:prstGeom>
        </p:spPr>
        <p:txBody>
          <a:bodyPr/>
          <a:lstStyle>
            <a:lvl1pPr marL="0" indent="0" algn="l" defTabSz="457200" rtl="0" eaLnBrk="1" latinLnBrk="0" hangingPunct="1">
              <a:spcBef>
                <a:spcPct val="20000"/>
              </a:spcBef>
              <a:buFont typeface="Arial"/>
              <a:buNone/>
              <a:defRPr sz="2400" kern="1200">
                <a:solidFill>
                  <a:srgbClr val="EBA12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65000"/>
              </a:lnSpc>
            </a:pPr>
            <a:endParaRPr lang="en-US" sz="1400" dirty="0">
              <a:solidFill>
                <a:schemeClr val="tx1">
                  <a:lumMod val="65000"/>
                  <a:lumOff val="35000"/>
                </a:schemeClr>
              </a:solidFill>
            </a:endParaRPr>
          </a:p>
        </p:txBody>
      </p:sp>
      <p:pic>
        <p:nvPicPr>
          <p:cNvPr id="4" name="Picture 3">
            <a:extLst>
              <a:ext uri="{FF2B5EF4-FFF2-40B4-BE49-F238E27FC236}">
                <a16:creationId xmlns:a16="http://schemas.microsoft.com/office/drawing/2014/main" id="{93A355F4-CA1F-4858-8696-C9B1832BE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1239" y="3496276"/>
            <a:ext cx="3501358" cy="1645404"/>
          </a:xfrm>
          <a:prstGeom prst="rect">
            <a:avLst/>
          </a:prstGeom>
        </p:spPr>
      </p:pic>
    </p:spTree>
    <p:extLst>
      <p:ext uri="{BB962C8B-B14F-4D97-AF65-F5344CB8AC3E}">
        <p14:creationId xmlns:p14="http://schemas.microsoft.com/office/powerpoint/2010/main" val="933268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a:latin typeface="+mn-lt"/>
                <a:cs typeface="Arial" panose="020B0604020202020204" pitchFamily="34" charset="0"/>
              </a:rPr>
              <a:t>Defining Remote Work</a:t>
            </a: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5097539"/>
          </a:xfrm>
        </p:spPr>
        <p:txBody>
          <a:bodyPr>
            <a:noAutofit/>
          </a:bodyPr>
          <a:lstStyle/>
          <a:p>
            <a:pPr lvl="0" algn="just">
              <a:spcBef>
                <a:spcPts val="0"/>
              </a:spcBef>
            </a:pPr>
            <a:r>
              <a:rPr lang="en-US" sz="2800" u="sng" dirty="0" smtClean="0">
                <a:cs typeface="Arial" panose="020B0604020202020204" pitchFamily="34" charset="0"/>
              </a:rPr>
              <a:t>Accommodations for Remote Workers:</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Same policies apply</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Employer’s obligation to engage in an interactive process</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Provide “reasonable” accommodations that do not pose an “undue hardship” on employer</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ADA Accommodations Request Form</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Job Descriptions</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Check in periodically</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Be consistent</a:t>
            </a:r>
          </a:p>
          <a:p>
            <a:pPr marL="914400" lvl="0" indent="-457200" algn="just">
              <a:spcBef>
                <a:spcPts val="0"/>
              </a:spcBef>
              <a:buFont typeface="Arial" panose="020B0604020202020204" pitchFamily="34" charset="0"/>
              <a:buChar char="•"/>
            </a:pPr>
            <a:r>
              <a:rPr lang="en-US" sz="2800" dirty="0" smtClean="0">
                <a:cs typeface="Arial" panose="020B0604020202020204" pitchFamily="34" charset="0"/>
              </a:rPr>
              <a:t>Document, Document!</a:t>
            </a:r>
          </a:p>
          <a:p>
            <a:pPr marL="914400" lvl="0" indent="-457200" algn="just">
              <a:spcBef>
                <a:spcPts val="0"/>
              </a:spcBef>
              <a:buFont typeface="Arial" panose="020B0604020202020204" pitchFamily="34" charset="0"/>
              <a:buChar char="•"/>
            </a:pPr>
            <a:endParaRPr lang="en-US" sz="3200" dirty="0">
              <a:cs typeface="Arial" panose="020B0604020202020204" pitchFamily="34" charset="0"/>
            </a:endParaRPr>
          </a:p>
        </p:txBody>
      </p:sp>
    </p:spTree>
    <p:extLst>
      <p:ext uri="{BB962C8B-B14F-4D97-AF65-F5344CB8AC3E}">
        <p14:creationId xmlns:p14="http://schemas.microsoft.com/office/powerpoint/2010/main" val="359227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2</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DETERMINING ELIGIBLE EMPLOYEES</a:t>
            </a:r>
            <a:endParaRPr lang="en-US" sz="3600" b="1" dirty="0">
              <a:cs typeface="Arial" panose="020B0604020202020204" pitchFamily="34" charset="0"/>
            </a:endParaRPr>
          </a:p>
        </p:txBody>
      </p:sp>
    </p:spTree>
    <p:extLst>
      <p:ext uri="{BB962C8B-B14F-4D97-AF65-F5344CB8AC3E}">
        <p14:creationId xmlns:p14="http://schemas.microsoft.com/office/powerpoint/2010/main" val="53947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14" y="327624"/>
            <a:ext cx="8278588" cy="603957"/>
          </a:xfrm>
        </p:spPr>
        <p:txBody>
          <a:bodyPr>
            <a:normAutofit/>
          </a:bodyPr>
          <a:lstStyle/>
          <a:p>
            <a:r>
              <a:rPr lang="en-US" sz="3200" dirty="0">
                <a:latin typeface="+mj-lt"/>
                <a:cs typeface="Arial" panose="020B0604020202020204" pitchFamily="34" charset="0"/>
              </a:rPr>
              <a:t>Determining</a:t>
            </a:r>
            <a:r>
              <a:rPr lang="en-US" sz="3200" dirty="0">
                <a:cs typeface="Arial" panose="020B0604020202020204" pitchFamily="34" charset="0"/>
              </a:rPr>
              <a:t> </a:t>
            </a:r>
            <a:r>
              <a:rPr lang="en-US" sz="3200" dirty="0">
                <a:latin typeface="Calibri" panose="020F0502020204030204" pitchFamily="34" charset="0"/>
                <a:cs typeface="Arial" panose="020B0604020202020204" pitchFamily="34" charset="0"/>
              </a:rPr>
              <a:t>Eligible Employees</a:t>
            </a:r>
            <a:endParaRPr lang="en-US" sz="2800" dirty="0">
              <a:latin typeface="Calibri" panose="020F0502020204030204" pitchFamily="34" charset="0"/>
            </a:endParaRPr>
          </a:p>
        </p:txBody>
      </p:sp>
      <p:sp>
        <p:nvSpPr>
          <p:cNvPr id="3" name="Content Placeholder 2"/>
          <p:cNvSpPr>
            <a:spLocks noGrp="1"/>
          </p:cNvSpPr>
          <p:nvPr>
            <p:ph idx="1"/>
          </p:nvPr>
        </p:nvSpPr>
        <p:spPr>
          <a:xfrm>
            <a:off x="451514" y="943611"/>
            <a:ext cx="7754023" cy="4743619"/>
          </a:xfrm>
        </p:spPr>
        <p:txBody>
          <a:bodyPr>
            <a:normAutofit/>
          </a:bodyPr>
          <a:lstStyle/>
          <a:p>
            <a:pPr algn="just"/>
            <a:endParaRPr lang="en-US" sz="1600" dirty="0" smtClean="0"/>
          </a:p>
          <a:p>
            <a:pPr algn="just"/>
            <a:r>
              <a:rPr lang="en-US" sz="3600" dirty="0" smtClean="0"/>
              <a:t>Not all jobs can be performed from off-site locations</a:t>
            </a:r>
          </a:p>
          <a:p>
            <a:pPr algn="just"/>
            <a:endParaRPr lang="en-US" sz="2400" dirty="0"/>
          </a:p>
          <a:p>
            <a:pPr algn="just"/>
            <a:r>
              <a:rPr lang="en-US" sz="3600" dirty="0" smtClean="0"/>
              <a:t>In general, positions requiring face-to-face interaction with customers and office personnel are not suitable for telecommuting arrangements.</a:t>
            </a:r>
          </a:p>
        </p:txBody>
      </p:sp>
    </p:spTree>
    <p:extLst>
      <p:ext uri="{BB962C8B-B14F-4D97-AF65-F5344CB8AC3E}">
        <p14:creationId xmlns:p14="http://schemas.microsoft.com/office/powerpoint/2010/main" val="283490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Determining Eligible Employees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359525" y="1132515"/>
            <a:ext cx="8278588" cy="4654929"/>
          </a:xfrm>
        </p:spPr>
        <p:txBody>
          <a:bodyPr>
            <a:noAutofit/>
          </a:bodyPr>
          <a:lstStyle/>
          <a:p>
            <a:pPr lvl="0" algn="just">
              <a:spcBef>
                <a:spcPts val="0"/>
              </a:spcBef>
            </a:pPr>
            <a:r>
              <a:rPr lang="en-US" sz="3200" dirty="0" smtClean="0">
                <a:cs typeface="Arial" panose="020B0604020202020204" pitchFamily="34" charset="0"/>
              </a:rPr>
              <a:t>Employees must:</a:t>
            </a:r>
          </a:p>
          <a:p>
            <a:pPr lvl="0" algn="just">
              <a:spcBef>
                <a:spcPts val="0"/>
              </a:spcBef>
            </a:pPr>
            <a:endParaRPr lang="en-US" sz="1600" dirty="0" smtClean="0">
              <a:cs typeface="Arial" panose="020B0604020202020204" pitchFamily="34" charset="0"/>
            </a:endParaRPr>
          </a:p>
          <a:p>
            <a:pPr marL="971550" lvl="0" indent="-514350" algn="just">
              <a:spcBef>
                <a:spcPts val="0"/>
              </a:spcBef>
              <a:buFont typeface="+mj-lt"/>
              <a:buAutoNum type="arabicPeriod"/>
            </a:pPr>
            <a:r>
              <a:rPr lang="en-US" sz="3200" dirty="0" smtClean="0">
                <a:cs typeface="Arial" panose="020B0604020202020204" pitchFamily="34" charset="0"/>
              </a:rPr>
              <a:t>Possess good time management and organizational skills</a:t>
            </a:r>
          </a:p>
          <a:p>
            <a:pPr marL="971550" lvl="0" indent="-514350" algn="just">
              <a:spcBef>
                <a:spcPts val="0"/>
              </a:spcBef>
              <a:buFont typeface="+mj-lt"/>
              <a:buAutoNum type="arabicPeriod"/>
            </a:pPr>
            <a:r>
              <a:rPr lang="en-US" sz="3200" dirty="0" smtClean="0">
                <a:cs typeface="Arial" panose="020B0604020202020204" pitchFamily="34" charset="0"/>
              </a:rPr>
              <a:t>Be self-motivated, self-reliant and disciplined</a:t>
            </a:r>
          </a:p>
          <a:p>
            <a:pPr marL="971550" lvl="0" indent="-514350" algn="just">
              <a:spcBef>
                <a:spcPts val="0"/>
              </a:spcBef>
              <a:buFont typeface="+mj-lt"/>
              <a:buAutoNum type="arabicPeriod"/>
            </a:pPr>
            <a:r>
              <a:rPr lang="en-US" sz="3200" dirty="0" smtClean="0">
                <a:cs typeface="Arial" panose="020B0604020202020204" pitchFamily="34" charset="0"/>
              </a:rPr>
              <a:t>Be able to carry out the same duties, assignments and other work obligations from their home office as they do when at the office</a:t>
            </a:r>
          </a:p>
        </p:txBody>
      </p:sp>
    </p:spTree>
    <p:extLst>
      <p:ext uri="{BB962C8B-B14F-4D97-AF65-F5344CB8AC3E}">
        <p14:creationId xmlns:p14="http://schemas.microsoft.com/office/powerpoint/2010/main" val="1426723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Determining Eligible Employees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359525" y="1216224"/>
            <a:ext cx="8094610" cy="4654929"/>
          </a:xfrm>
        </p:spPr>
        <p:txBody>
          <a:bodyPr>
            <a:noAutofit/>
          </a:bodyPr>
          <a:lstStyle/>
          <a:p>
            <a:pPr marL="514350" lvl="0" indent="-514350" algn="just">
              <a:spcBef>
                <a:spcPts val="0"/>
              </a:spcBef>
              <a:buFont typeface="+mj-lt"/>
              <a:buAutoNum type="arabicPeriod" startAt="4"/>
            </a:pPr>
            <a:r>
              <a:rPr lang="en-US" sz="3200" dirty="0" smtClean="0">
                <a:cs typeface="Arial" panose="020B0604020202020204" pitchFamily="34" charset="0"/>
              </a:rPr>
              <a:t>Be available to attend scheduled meetings and participate in other required office activities from home as needed</a:t>
            </a:r>
          </a:p>
          <a:p>
            <a:pPr marL="514350" lvl="0" indent="-514350" algn="just">
              <a:spcBef>
                <a:spcPts val="0"/>
              </a:spcBef>
              <a:buFont typeface="+mj-lt"/>
              <a:buAutoNum type="arabicPeriod" startAt="4"/>
            </a:pPr>
            <a:r>
              <a:rPr lang="en-US" sz="3200" dirty="0" smtClean="0">
                <a:cs typeface="Arial" panose="020B0604020202020204" pitchFamily="34" charset="0"/>
              </a:rPr>
              <a:t>Arrange for childcare during their working hours</a:t>
            </a:r>
          </a:p>
        </p:txBody>
      </p:sp>
    </p:spTree>
    <p:extLst>
      <p:ext uri="{BB962C8B-B14F-4D97-AF65-F5344CB8AC3E}">
        <p14:creationId xmlns:p14="http://schemas.microsoft.com/office/powerpoint/2010/main" val="3345537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Determining Eligible Employees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359525" y="1177314"/>
            <a:ext cx="8094610" cy="4654929"/>
          </a:xfrm>
        </p:spPr>
        <p:txBody>
          <a:bodyPr>
            <a:noAutofit/>
          </a:bodyPr>
          <a:lstStyle/>
          <a:p>
            <a:pPr marL="457200" lvl="0" indent="-457200" algn="just">
              <a:spcBef>
                <a:spcPts val="0"/>
              </a:spcBef>
              <a:buFont typeface="Arial" panose="020B0604020202020204" pitchFamily="34" charset="0"/>
              <a:buChar char="•"/>
            </a:pPr>
            <a:r>
              <a:rPr lang="en-US" sz="3200" dirty="0" smtClean="0">
                <a:cs typeface="Arial" panose="020B0604020202020204" pitchFamily="34" charset="0"/>
              </a:rPr>
              <a:t>Employers can decide remote work on a case-by-case basis</a:t>
            </a:r>
          </a:p>
          <a:p>
            <a:pPr marL="457200" lvl="0" indent="-457200" algn="just">
              <a:spcBef>
                <a:spcPts val="0"/>
              </a:spcBef>
              <a:buFont typeface="Arial" panose="020B0604020202020204" pitchFamily="34" charset="0"/>
              <a:buChar char="•"/>
            </a:pPr>
            <a:r>
              <a:rPr lang="en-US" sz="3200" dirty="0" smtClean="0">
                <a:cs typeface="Arial" panose="020B0604020202020204" pitchFamily="34" charset="0"/>
              </a:rPr>
              <a:t>Employers have the right to cancel or suspend remote work privileges at any time, for any reason or for no reason.</a:t>
            </a:r>
          </a:p>
          <a:p>
            <a:pPr marL="457200" lvl="0" indent="-457200">
              <a:spcBef>
                <a:spcPts val="0"/>
              </a:spcBef>
              <a:buFont typeface="Arial" panose="020B0604020202020204" pitchFamily="34" charset="0"/>
              <a:buChar char="•"/>
            </a:pPr>
            <a:endParaRPr lang="en-US" sz="3200" dirty="0" smtClean="0">
              <a:cs typeface="Arial" panose="020B0604020202020204" pitchFamily="34" charset="0"/>
            </a:endParaRPr>
          </a:p>
        </p:txBody>
      </p:sp>
    </p:spTree>
    <p:extLst>
      <p:ext uri="{BB962C8B-B14F-4D97-AF65-F5344CB8AC3E}">
        <p14:creationId xmlns:p14="http://schemas.microsoft.com/office/powerpoint/2010/main" val="1799193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Determining Eligible Employees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359525" y="1177314"/>
            <a:ext cx="8094610" cy="4654929"/>
          </a:xfrm>
        </p:spPr>
        <p:txBody>
          <a:bodyPr>
            <a:noAutofit/>
          </a:bodyPr>
          <a:lstStyle/>
          <a:p>
            <a:pPr lvl="0">
              <a:spcBef>
                <a:spcPts val="0"/>
              </a:spcBef>
            </a:pPr>
            <a:r>
              <a:rPr lang="en-US" sz="3200" u="sng" dirty="0" smtClean="0">
                <a:cs typeface="Arial" panose="020B0604020202020204" pitchFamily="34" charset="0"/>
              </a:rPr>
              <a:t>Steps to take</a:t>
            </a:r>
            <a:r>
              <a:rPr lang="en-US" sz="3200" dirty="0" smtClean="0">
                <a:cs typeface="Arial" panose="020B0604020202020204" pitchFamily="34" charset="0"/>
              </a:rPr>
              <a:t>:</a:t>
            </a:r>
          </a:p>
          <a:p>
            <a:pPr lvl="0">
              <a:spcBef>
                <a:spcPts val="0"/>
              </a:spcBef>
            </a:pPr>
            <a:endParaRPr lang="en-US" dirty="0" smtClean="0">
              <a:cs typeface="Arial" panose="020B0604020202020204" pitchFamily="34" charset="0"/>
            </a:endParaRPr>
          </a:p>
          <a:p>
            <a:pPr marL="690563" lvl="0" indent="-690563">
              <a:spcBef>
                <a:spcPts val="0"/>
              </a:spcBef>
              <a:buFont typeface="+mj-lt"/>
              <a:buAutoNum type="arabicPeriod"/>
            </a:pPr>
            <a:r>
              <a:rPr lang="en-US" sz="3200" dirty="0" smtClean="0">
                <a:cs typeface="Arial" panose="020B0604020202020204" pitchFamily="34" charset="0"/>
              </a:rPr>
              <a:t>Identify possible remote work</a:t>
            </a:r>
          </a:p>
          <a:p>
            <a:pPr marL="690563" lvl="0" indent="-690563">
              <a:spcBef>
                <a:spcPts val="0"/>
              </a:spcBef>
              <a:buFont typeface="+mj-lt"/>
              <a:buAutoNum type="arabicPeriod"/>
            </a:pPr>
            <a:r>
              <a:rPr lang="en-US" sz="3200" dirty="0" smtClean="0">
                <a:cs typeface="Arial" panose="020B0604020202020204" pitchFamily="34" charset="0"/>
              </a:rPr>
              <a:t>Is it a group or position?</a:t>
            </a:r>
          </a:p>
          <a:p>
            <a:pPr marL="690563" lvl="0" indent="-690563">
              <a:spcBef>
                <a:spcPts val="0"/>
              </a:spcBef>
              <a:buFont typeface="+mj-lt"/>
              <a:buAutoNum type="arabicPeriod"/>
            </a:pPr>
            <a:r>
              <a:rPr lang="en-US" sz="3200" dirty="0" smtClean="0">
                <a:cs typeface="Arial" panose="020B0604020202020204" pitchFamily="34" charset="0"/>
              </a:rPr>
              <a:t>Who decides?</a:t>
            </a:r>
          </a:p>
          <a:p>
            <a:pPr marL="690563" lvl="0" indent="-690563">
              <a:spcBef>
                <a:spcPts val="0"/>
              </a:spcBef>
              <a:buFont typeface="+mj-lt"/>
              <a:buAutoNum type="arabicPeriod"/>
            </a:pPr>
            <a:r>
              <a:rPr lang="en-US" sz="3200" dirty="0" smtClean="0">
                <a:cs typeface="Arial" panose="020B0604020202020204" pitchFamily="34" charset="0"/>
              </a:rPr>
              <a:t>Review regularly</a:t>
            </a:r>
          </a:p>
          <a:p>
            <a:pPr marL="690563" lvl="0" indent="-690563">
              <a:spcBef>
                <a:spcPts val="0"/>
              </a:spcBef>
              <a:buFont typeface="+mj-lt"/>
              <a:buAutoNum type="arabicPeriod"/>
            </a:pPr>
            <a:r>
              <a:rPr lang="en-US" sz="3200" dirty="0" smtClean="0">
                <a:cs typeface="Arial" panose="020B0604020202020204" pitchFamily="34" charset="0"/>
              </a:rPr>
              <a:t>Keep all engaged</a:t>
            </a:r>
          </a:p>
          <a:p>
            <a:pPr marL="690563" lvl="0" indent="-690563">
              <a:spcBef>
                <a:spcPts val="0"/>
              </a:spcBef>
              <a:buFont typeface="+mj-lt"/>
              <a:buAutoNum type="arabicPeriod"/>
            </a:pPr>
            <a:r>
              <a:rPr lang="en-US" sz="3200" dirty="0" smtClean="0">
                <a:cs typeface="Arial" panose="020B0604020202020204" pitchFamily="34" charset="0"/>
              </a:rPr>
              <a:t>Collaboration, on-boarding and training</a:t>
            </a:r>
          </a:p>
        </p:txBody>
      </p:sp>
    </p:spTree>
    <p:extLst>
      <p:ext uri="{BB962C8B-B14F-4D97-AF65-F5344CB8AC3E}">
        <p14:creationId xmlns:p14="http://schemas.microsoft.com/office/powerpoint/2010/main" val="138914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Determining Eligible Employees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359525" y="1177314"/>
            <a:ext cx="7656066" cy="4654929"/>
          </a:xfrm>
        </p:spPr>
        <p:txBody>
          <a:bodyPr>
            <a:noAutofit/>
          </a:bodyPr>
          <a:lstStyle/>
          <a:p>
            <a:pPr lvl="0">
              <a:spcBef>
                <a:spcPts val="0"/>
              </a:spcBef>
            </a:pPr>
            <a:r>
              <a:rPr lang="en-US" sz="3200" u="sng" dirty="0" smtClean="0">
                <a:cs typeface="Arial" panose="020B0604020202020204" pitchFamily="34" charset="0"/>
              </a:rPr>
              <a:t>Hybrid</a:t>
            </a:r>
            <a:r>
              <a:rPr lang="en-US" sz="3200" dirty="0" smtClean="0">
                <a:cs typeface="Arial" panose="020B0604020202020204" pitchFamily="34" charset="0"/>
              </a:rPr>
              <a:t>:</a:t>
            </a:r>
          </a:p>
          <a:p>
            <a:pPr lvl="0">
              <a:spcBef>
                <a:spcPts val="0"/>
              </a:spcBef>
            </a:pPr>
            <a:endParaRPr lang="en-US" dirty="0" smtClean="0">
              <a:cs typeface="Arial" panose="020B0604020202020204" pitchFamily="34" charset="0"/>
            </a:endParaRPr>
          </a:p>
          <a:p>
            <a:pPr marL="690563" lvl="0" indent="-690563">
              <a:spcBef>
                <a:spcPts val="0"/>
              </a:spcBef>
              <a:buFont typeface="+mj-lt"/>
              <a:buAutoNum type="arabicPeriod"/>
            </a:pPr>
            <a:r>
              <a:rPr lang="en-US" sz="3200" dirty="0" smtClean="0">
                <a:cs typeface="Arial" panose="020B0604020202020204" pitchFamily="34" charset="0"/>
              </a:rPr>
              <a:t>Who determines what days?</a:t>
            </a:r>
          </a:p>
          <a:p>
            <a:pPr marL="690563" lvl="0" indent="-690563">
              <a:spcBef>
                <a:spcPts val="0"/>
              </a:spcBef>
              <a:buFont typeface="+mj-lt"/>
              <a:buAutoNum type="arabicPeriod"/>
            </a:pPr>
            <a:r>
              <a:rPr lang="en-US" sz="3200" dirty="0" smtClean="0">
                <a:cs typeface="Arial" panose="020B0604020202020204" pitchFamily="34" charset="0"/>
              </a:rPr>
              <a:t>How many days? (3 days in office is most common)</a:t>
            </a:r>
          </a:p>
          <a:p>
            <a:pPr marL="690563" lvl="0" indent="-690563">
              <a:spcBef>
                <a:spcPts val="0"/>
              </a:spcBef>
              <a:buFont typeface="+mj-lt"/>
              <a:buAutoNum type="arabicPeriod"/>
            </a:pPr>
            <a:r>
              <a:rPr lang="en-US" sz="3200" dirty="0" smtClean="0">
                <a:cs typeface="Arial" panose="020B0604020202020204" pitchFamily="34" charset="0"/>
              </a:rPr>
              <a:t>Flexibility</a:t>
            </a:r>
          </a:p>
          <a:p>
            <a:pPr marL="690563" lvl="0" indent="-690563">
              <a:spcBef>
                <a:spcPts val="0"/>
              </a:spcBef>
              <a:buFont typeface="+mj-lt"/>
              <a:buAutoNum type="arabicPeriod"/>
            </a:pPr>
            <a:r>
              <a:rPr lang="en-US" sz="3200" dirty="0" smtClean="0">
                <a:cs typeface="Arial" panose="020B0604020202020204" pitchFamily="34" charset="0"/>
              </a:rPr>
              <a:t>Collaboration</a:t>
            </a:r>
          </a:p>
          <a:p>
            <a:pPr marL="690563" lvl="0" indent="-690563">
              <a:spcBef>
                <a:spcPts val="0"/>
              </a:spcBef>
              <a:buFont typeface="+mj-lt"/>
              <a:buAutoNum type="arabicPeriod"/>
            </a:pPr>
            <a:r>
              <a:rPr lang="en-US" sz="3200" dirty="0" smtClean="0">
                <a:cs typeface="Arial" panose="020B0604020202020204" pitchFamily="34" charset="0"/>
              </a:rPr>
              <a:t>Supervisors are key</a:t>
            </a:r>
          </a:p>
          <a:p>
            <a:pPr marL="690563" lvl="0" indent="-690563">
              <a:spcBef>
                <a:spcPts val="0"/>
              </a:spcBef>
              <a:buFont typeface="+mj-lt"/>
              <a:buAutoNum type="arabicPeriod"/>
            </a:pPr>
            <a:r>
              <a:rPr lang="en-US" sz="3200" dirty="0" smtClean="0">
                <a:cs typeface="Arial" panose="020B0604020202020204" pitchFamily="34" charset="0"/>
              </a:rPr>
              <a:t>Monitor performance</a:t>
            </a:r>
          </a:p>
        </p:txBody>
      </p:sp>
    </p:spTree>
    <p:extLst>
      <p:ext uri="{BB962C8B-B14F-4D97-AF65-F5344CB8AC3E}">
        <p14:creationId xmlns:p14="http://schemas.microsoft.com/office/powerpoint/2010/main" val="48767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3</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EQUIPMENT</a:t>
            </a:r>
            <a:endParaRPr lang="en-US" sz="3600" b="1" dirty="0">
              <a:cs typeface="Arial" panose="020B0604020202020204" pitchFamily="34" charset="0"/>
            </a:endParaRPr>
          </a:p>
        </p:txBody>
      </p:sp>
    </p:spTree>
    <p:extLst>
      <p:ext uri="{BB962C8B-B14F-4D97-AF65-F5344CB8AC3E}">
        <p14:creationId xmlns:p14="http://schemas.microsoft.com/office/powerpoint/2010/main" val="2533414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Equipment</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885090" cy="4654929"/>
          </a:xfrm>
        </p:spPr>
        <p:txBody>
          <a:bodyPr>
            <a:noAutofit/>
          </a:bodyPr>
          <a:lstStyle/>
          <a:p>
            <a:pPr marL="285750" indent="-285750" algn="just">
              <a:buFont typeface="Arial" panose="020B0604020202020204" pitchFamily="34" charset="0"/>
              <a:buChar char="•"/>
            </a:pPr>
            <a:r>
              <a:rPr lang="en-US" sz="3200" dirty="0" smtClean="0"/>
              <a:t>Employers do </a:t>
            </a:r>
            <a:r>
              <a:rPr lang="en-US" sz="3200" u="sng" dirty="0" smtClean="0"/>
              <a:t>not</a:t>
            </a:r>
            <a:r>
              <a:rPr lang="en-US" sz="3200" dirty="0" smtClean="0"/>
              <a:t> need to provide </a:t>
            </a:r>
            <a:r>
              <a:rPr lang="en-US" sz="3200" dirty="0"/>
              <a:t>telecommuting employees with equipment or office furnishings for their home offices.  </a:t>
            </a:r>
            <a:endParaRPr lang="en-US" sz="3200" dirty="0" smtClean="0"/>
          </a:p>
          <a:p>
            <a:pPr algn="just"/>
            <a:endParaRPr lang="en-US" sz="3200" dirty="0" smtClean="0"/>
          </a:p>
          <a:p>
            <a:pPr marL="285750" indent="-285750" algn="just">
              <a:buFont typeface="Arial" panose="020B0604020202020204" pitchFamily="34" charset="0"/>
              <a:buChar char="•"/>
            </a:pPr>
            <a:r>
              <a:rPr lang="en-US" sz="3200" dirty="0" smtClean="0"/>
              <a:t>Employees </a:t>
            </a:r>
            <a:r>
              <a:rPr lang="en-US" sz="3200" dirty="0"/>
              <a:t>are responsible for equipping and maintaining their home offices so that they can accomplish their work in an efficient and expeditious manner. </a:t>
            </a:r>
            <a:endParaRPr lang="en-US" sz="3200" dirty="0" smtClean="0"/>
          </a:p>
          <a:p>
            <a:r>
              <a:rPr lang="en-US" dirty="0"/>
              <a:t> </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1213386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513" y="133350"/>
            <a:ext cx="8169093" cy="704850"/>
          </a:xfrm>
        </p:spPr>
        <p:txBody>
          <a:bodyPr>
            <a:noAutofit/>
          </a:bodyPr>
          <a:lstStyle/>
          <a:p>
            <a:pPr algn="ctr"/>
            <a:r>
              <a:rPr lang="en-US" sz="4800" dirty="0"/>
              <a:t>Disclaimer</a:t>
            </a:r>
          </a:p>
        </p:txBody>
      </p:sp>
      <p:sp>
        <p:nvSpPr>
          <p:cNvPr id="5" name="Content Placeholder 4"/>
          <p:cNvSpPr>
            <a:spLocks noGrp="1"/>
          </p:cNvSpPr>
          <p:nvPr>
            <p:ph idx="1"/>
          </p:nvPr>
        </p:nvSpPr>
        <p:spPr>
          <a:xfrm>
            <a:off x="200025" y="1171575"/>
            <a:ext cx="8743950" cy="4838700"/>
          </a:xfrm>
        </p:spPr>
        <p:txBody>
          <a:bodyPr>
            <a:normAutofit fontScale="85000" lnSpcReduction="20000"/>
          </a:bodyPr>
          <a:lstStyle/>
          <a:p>
            <a:r>
              <a:rPr lang="en-US" sz="3200" i="1" dirty="0"/>
              <a:t>The materials contained in this presentation were created by Laddey, Clark &amp; Ryan, LLP, for informational purposes only and are not intended and should not be construed as a substitute for legal advice.</a:t>
            </a:r>
          </a:p>
          <a:p>
            <a:r>
              <a:rPr lang="en-US" sz="3200" i="1" dirty="0"/>
              <a:t>This presentation is not intended to create an attorney-client relationship between you and Laddey, Clark &amp; Ryan, LLP.  </a:t>
            </a:r>
          </a:p>
          <a:p>
            <a:r>
              <a:rPr lang="en-US" sz="3200" i="1" dirty="0"/>
              <a:t>This seminar is not intended to serve as an advertisement or solicitation.</a:t>
            </a:r>
          </a:p>
          <a:p>
            <a:r>
              <a:rPr lang="en-US" sz="3200" i="1" dirty="0"/>
              <a:t>All materials in this seminar are copyrighted </a:t>
            </a:r>
            <a:r>
              <a:rPr lang="en-US" sz="3200" i="1" dirty="0" smtClean="0"/>
              <a:t>©2024 </a:t>
            </a:r>
            <a:r>
              <a:rPr lang="en-US" sz="3200" i="1" dirty="0"/>
              <a:t>Laddey, Clark &amp; Ryan, LLP. </a:t>
            </a:r>
          </a:p>
          <a:p>
            <a:r>
              <a:rPr lang="en-US" sz="3200" i="1" dirty="0"/>
              <a:t>The reproduction of any materials contained in this seminar without the permission of Laddey, Clark &amp; Ryan, LLP, is prohibited.</a:t>
            </a:r>
          </a:p>
          <a:p>
            <a:endParaRPr lang="en-US" dirty="0"/>
          </a:p>
        </p:txBody>
      </p:sp>
    </p:spTree>
    <p:extLst>
      <p:ext uri="{BB962C8B-B14F-4D97-AF65-F5344CB8AC3E}">
        <p14:creationId xmlns:p14="http://schemas.microsoft.com/office/powerpoint/2010/main" val="1577899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Equipment</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816997" cy="4654929"/>
          </a:xfrm>
        </p:spPr>
        <p:txBody>
          <a:bodyPr>
            <a:noAutofit/>
          </a:bodyPr>
          <a:lstStyle/>
          <a:p>
            <a:pPr marL="285750" lvl="0" indent="-285750" algn="just">
              <a:buFont typeface="Arial" panose="020B0604020202020204" pitchFamily="34" charset="0"/>
              <a:buChar char="•"/>
            </a:pPr>
            <a:r>
              <a:rPr lang="en-US" sz="3200" dirty="0" smtClean="0">
                <a:solidFill>
                  <a:prstClr val="black">
                    <a:lumMod val="85000"/>
                    <a:lumOff val="15000"/>
                  </a:prstClr>
                </a:solidFill>
              </a:rPr>
              <a:t>This </a:t>
            </a:r>
            <a:r>
              <a:rPr lang="en-US" sz="3200" dirty="0">
                <a:solidFill>
                  <a:prstClr val="black">
                    <a:lumMod val="85000"/>
                    <a:lumOff val="15000"/>
                  </a:prstClr>
                </a:solidFill>
              </a:rPr>
              <a:t>may require having phones, computers, printers, computer software, fax machines, data and telecommunications equipment, and other equipment </a:t>
            </a:r>
            <a:r>
              <a:rPr lang="en-US" sz="3200" dirty="0" smtClean="0">
                <a:solidFill>
                  <a:prstClr val="black">
                    <a:lumMod val="85000"/>
                    <a:lumOff val="15000"/>
                  </a:prstClr>
                </a:solidFill>
              </a:rPr>
              <a:t>available.</a:t>
            </a:r>
          </a:p>
          <a:p>
            <a:pPr lvl="0" algn="just"/>
            <a:endParaRPr lang="en-US" sz="2800" dirty="0">
              <a:solidFill>
                <a:prstClr val="black">
                  <a:lumMod val="85000"/>
                  <a:lumOff val="15000"/>
                </a:prstClr>
              </a:solidFill>
            </a:endParaRPr>
          </a:p>
          <a:p>
            <a:pPr lvl="0"/>
            <a:r>
              <a:rPr lang="en-US" sz="2800" dirty="0">
                <a:solidFill>
                  <a:prstClr val="black">
                    <a:lumMod val="85000"/>
                    <a:lumOff val="15000"/>
                  </a:prstClr>
                </a:solidFill>
              </a:rPr>
              <a:t> </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1427216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Equipment</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862307" cy="4654929"/>
          </a:xfrm>
        </p:spPr>
        <p:txBody>
          <a:bodyPr>
            <a:noAutofit/>
          </a:bodyPr>
          <a:lstStyle/>
          <a:p>
            <a:pPr marL="285750" lvl="0" indent="-285750" algn="just">
              <a:buFont typeface="Arial" panose="020B0604020202020204" pitchFamily="34" charset="0"/>
              <a:buChar char="•"/>
            </a:pPr>
            <a:r>
              <a:rPr lang="en-US" sz="3200" dirty="0" smtClean="0">
                <a:solidFill>
                  <a:prstClr val="black">
                    <a:lumMod val="85000"/>
                    <a:lumOff val="15000"/>
                  </a:prstClr>
                </a:solidFill>
              </a:rPr>
              <a:t>Employees </a:t>
            </a:r>
            <a:r>
              <a:rPr lang="en-US" sz="3200" dirty="0">
                <a:solidFill>
                  <a:prstClr val="black">
                    <a:lumMod val="85000"/>
                    <a:lumOff val="15000"/>
                  </a:prstClr>
                </a:solidFill>
              </a:rPr>
              <a:t>shall use their own equipment, supplies, and telephone/Internet connection to perform job </a:t>
            </a:r>
            <a:r>
              <a:rPr lang="en-US" sz="3200" dirty="0" smtClean="0">
                <a:solidFill>
                  <a:prstClr val="black">
                    <a:lumMod val="85000"/>
                    <a:lumOff val="15000"/>
                  </a:prstClr>
                </a:solidFill>
              </a:rPr>
              <a:t>duties</a:t>
            </a:r>
          </a:p>
          <a:p>
            <a:pPr lvl="0" algn="just"/>
            <a:endParaRPr lang="en-US" sz="3200" dirty="0" smtClean="0">
              <a:solidFill>
                <a:prstClr val="black">
                  <a:lumMod val="85000"/>
                  <a:lumOff val="15000"/>
                </a:prstClr>
              </a:solidFill>
            </a:endParaRPr>
          </a:p>
          <a:p>
            <a:pPr marL="285750" lvl="0" indent="-285750" algn="just">
              <a:buFont typeface="Arial" panose="020B0604020202020204" pitchFamily="34" charset="0"/>
              <a:buChar char="•"/>
            </a:pPr>
            <a:r>
              <a:rPr lang="en-US" sz="3200" dirty="0" smtClean="0">
                <a:solidFill>
                  <a:prstClr val="black">
                    <a:lumMod val="85000"/>
                    <a:lumOff val="15000"/>
                  </a:prstClr>
                </a:solidFill>
              </a:rPr>
              <a:t>Employees are </a:t>
            </a:r>
            <a:r>
              <a:rPr lang="en-US" sz="3200" dirty="0">
                <a:solidFill>
                  <a:prstClr val="black">
                    <a:lumMod val="85000"/>
                    <a:lumOff val="15000"/>
                  </a:prstClr>
                </a:solidFill>
              </a:rPr>
              <a:t>responsible for operating costs, home maintenance and any other cost associated with the use of the home as an alternate work </a:t>
            </a:r>
            <a:r>
              <a:rPr lang="en-US" sz="3200" dirty="0" smtClean="0">
                <a:solidFill>
                  <a:prstClr val="black">
                    <a:lumMod val="85000"/>
                    <a:lumOff val="15000"/>
                  </a:prstClr>
                </a:solidFill>
              </a:rPr>
              <a:t>location </a:t>
            </a:r>
          </a:p>
          <a:p>
            <a:pPr lvl="0" algn="just"/>
            <a:endParaRPr lang="en-US" sz="2600" dirty="0" smtClean="0">
              <a:solidFill>
                <a:prstClr val="black">
                  <a:lumMod val="85000"/>
                  <a:lumOff val="15000"/>
                </a:prstClr>
              </a:solidFill>
            </a:endParaRPr>
          </a:p>
          <a:p>
            <a:pPr lvl="0" algn="just">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4141643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Equipment</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982367" cy="4786253"/>
          </a:xfrm>
        </p:spPr>
        <p:txBody>
          <a:bodyPr>
            <a:noAutofit/>
          </a:bodyPr>
          <a:lstStyle/>
          <a:p>
            <a:pPr marL="285750" indent="-285750" algn="just">
              <a:buFont typeface="Arial" panose="020B0604020202020204" pitchFamily="34" charset="0"/>
              <a:buChar char="•"/>
            </a:pPr>
            <a:r>
              <a:rPr lang="en-US" sz="3200" dirty="0">
                <a:solidFill>
                  <a:prstClr val="black">
                    <a:lumMod val="85000"/>
                    <a:lumOff val="15000"/>
                  </a:prstClr>
                </a:solidFill>
              </a:rPr>
              <a:t>In the event of equipment failure or malfunction, </a:t>
            </a:r>
            <a:r>
              <a:rPr lang="en-US" sz="3200" dirty="0" smtClean="0">
                <a:solidFill>
                  <a:prstClr val="black">
                    <a:lumMod val="85000"/>
                    <a:lumOff val="15000"/>
                  </a:prstClr>
                </a:solidFill>
              </a:rPr>
              <a:t>employees should immediately </a:t>
            </a:r>
            <a:r>
              <a:rPr lang="en-US" sz="3200" dirty="0">
                <a:solidFill>
                  <a:prstClr val="black">
                    <a:lumMod val="85000"/>
                    <a:lumOff val="15000"/>
                  </a:prstClr>
                </a:solidFill>
              </a:rPr>
              <a:t>notify the supervisor.  </a:t>
            </a:r>
            <a:endParaRPr lang="en-US" sz="3200" dirty="0" smtClean="0">
              <a:solidFill>
                <a:prstClr val="black">
                  <a:lumMod val="85000"/>
                  <a:lumOff val="15000"/>
                </a:prstClr>
              </a:solidFill>
            </a:endParaRPr>
          </a:p>
          <a:p>
            <a:pPr marL="285750" indent="-285750" algn="just">
              <a:buFont typeface="Arial" panose="020B0604020202020204" pitchFamily="34" charset="0"/>
              <a:buChar char="•"/>
            </a:pPr>
            <a:endParaRPr lang="en-US" sz="1400" dirty="0">
              <a:solidFill>
                <a:prstClr val="black">
                  <a:lumMod val="85000"/>
                  <a:lumOff val="15000"/>
                </a:prstClr>
              </a:solidFill>
            </a:endParaRPr>
          </a:p>
          <a:p>
            <a:pPr marL="285750" lvl="0" indent="-285750" algn="just">
              <a:buFont typeface="Arial" panose="020B0604020202020204" pitchFamily="34" charset="0"/>
              <a:buChar char="•"/>
            </a:pPr>
            <a:r>
              <a:rPr lang="en-US" sz="3200" dirty="0" smtClean="0">
                <a:solidFill>
                  <a:prstClr val="black">
                    <a:lumMod val="85000"/>
                    <a:lumOff val="15000"/>
                  </a:prstClr>
                </a:solidFill>
              </a:rPr>
              <a:t>In </a:t>
            </a:r>
            <a:r>
              <a:rPr lang="en-US" sz="3200" dirty="0">
                <a:solidFill>
                  <a:prstClr val="black">
                    <a:lumMod val="85000"/>
                    <a:lumOff val="15000"/>
                  </a:prstClr>
                </a:solidFill>
              </a:rPr>
              <a:t>the event of delay in repair or replacement, or any other circumstance which makes work from the home location impracticable, </a:t>
            </a:r>
            <a:r>
              <a:rPr lang="en-US" sz="3200" dirty="0" smtClean="0">
                <a:solidFill>
                  <a:prstClr val="black">
                    <a:lumMod val="85000"/>
                    <a:lumOff val="15000"/>
                  </a:prstClr>
                </a:solidFill>
              </a:rPr>
              <a:t>employees should  understand </a:t>
            </a:r>
            <a:r>
              <a:rPr lang="en-US" sz="3200" dirty="0">
                <a:solidFill>
                  <a:prstClr val="black">
                    <a:lumMod val="85000"/>
                    <a:lumOff val="15000"/>
                  </a:prstClr>
                </a:solidFill>
              </a:rPr>
              <a:t>that </a:t>
            </a:r>
            <a:r>
              <a:rPr lang="en-US" sz="3200" dirty="0" smtClean="0">
                <a:solidFill>
                  <a:prstClr val="black">
                    <a:lumMod val="85000"/>
                    <a:lumOff val="15000"/>
                  </a:prstClr>
                </a:solidFill>
              </a:rPr>
              <a:t>employers may </a:t>
            </a:r>
            <a:r>
              <a:rPr lang="en-US" sz="3200" dirty="0">
                <a:solidFill>
                  <a:prstClr val="black">
                    <a:lumMod val="85000"/>
                    <a:lumOff val="15000"/>
                  </a:prstClr>
                </a:solidFill>
              </a:rPr>
              <a:t>require the employee to report to the regular work site.</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220144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Equipment</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982367" cy="4786253"/>
          </a:xfrm>
        </p:spPr>
        <p:txBody>
          <a:bodyPr>
            <a:noAutofit/>
          </a:bodyPr>
          <a:lstStyle/>
          <a:p>
            <a:pPr lvl="0">
              <a:spcBef>
                <a:spcPts val="0"/>
              </a:spcBef>
            </a:pPr>
            <a:r>
              <a:rPr lang="en-US" sz="2800" u="sng" dirty="0" smtClean="0">
                <a:cs typeface="Arial" panose="020B0604020202020204" pitchFamily="34" charset="0"/>
              </a:rPr>
              <a:t>Considerations</a:t>
            </a:r>
            <a:r>
              <a:rPr lang="en-US" sz="2800" dirty="0" smtClean="0">
                <a:cs typeface="Arial" panose="020B0604020202020204" pitchFamily="34" charset="0"/>
              </a:rPr>
              <a:t>:</a:t>
            </a:r>
          </a:p>
          <a:p>
            <a:pPr lvl="0">
              <a:spcBef>
                <a:spcPts val="0"/>
              </a:spcBef>
            </a:pPr>
            <a:endParaRPr lang="en-US" sz="1200" dirty="0" smtClean="0">
              <a:cs typeface="Arial" panose="020B0604020202020204" pitchFamily="34" charset="0"/>
            </a:endParaRPr>
          </a:p>
          <a:p>
            <a:pPr marL="690563" lvl="0" indent="-690563">
              <a:spcBef>
                <a:spcPts val="0"/>
              </a:spcBef>
              <a:buFont typeface="+mj-lt"/>
              <a:buAutoNum type="arabicPeriod"/>
            </a:pPr>
            <a:r>
              <a:rPr lang="en-US" sz="2800" dirty="0" smtClean="0">
                <a:cs typeface="Arial" panose="020B0604020202020204" pitchFamily="34" charset="0"/>
              </a:rPr>
              <a:t>Who supplies equipment?</a:t>
            </a:r>
          </a:p>
          <a:p>
            <a:pPr marL="690563" lvl="0" indent="-690563">
              <a:spcBef>
                <a:spcPts val="0"/>
              </a:spcBef>
              <a:buFont typeface="+mj-lt"/>
              <a:buAutoNum type="arabicPeriod"/>
            </a:pPr>
            <a:r>
              <a:rPr lang="en-US" sz="2800" dirty="0" smtClean="0">
                <a:cs typeface="Arial" panose="020B0604020202020204" pitchFamily="34" charset="0"/>
              </a:rPr>
              <a:t>Who maintains equipment?</a:t>
            </a:r>
          </a:p>
          <a:p>
            <a:pPr marL="690563" lvl="0" indent="-690563">
              <a:spcBef>
                <a:spcPts val="0"/>
              </a:spcBef>
              <a:buFont typeface="+mj-lt"/>
              <a:buAutoNum type="arabicPeriod"/>
            </a:pPr>
            <a:r>
              <a:rPr lang="en-US" sz="2800" dirty="0" smtClean="0">
                <a:cs typeface="Arial" panose="020B0604020202020204" pitchFamily="34" charset="0"/>
              </a:rPr>
              <a:t>How does IT work?</a:t>
            </a:r>
          </a:p>
          <a:p>
            <a:pPr marL="690563" lvl="0" indent="-690563">
              <a:spcBef>
                <a:spcPts val="0"/>
              </a:spcBef>
              <a:buFont typeface="+mj-lt"/>
              <a:buAutoNum type="arabicPeriod"/>
            </a:pPr>
            <a:r>
              <a:rPr lang="en-US" sz="2800" dirty="0" smtClean="0">
                <a:cs typeface="Arial" panose="020B0604020202020204" pitchFamily="34" charset="0"/>
              </a:rPr>
              <a:t>Password sharing?</a:t>
            </a:r>
            <a:endParaRPr lang="en-US" sz="2800" dirty="0" smtClean="0">
              <a:cs typeface="Arial" panose="020B0604020202020204" pitchFamily="34" charset="0"/>
            </a:endParaRPr>
          </a:p>
          <a:p>
            <a:pPr marL="690563" lvl="0" indent="-690563">
              <a:spcBef>
                <a:spcPts val="0"/>
              </a:spcBef>
              <a:buFont typeface="+mj-lt"/>
              <a:buAutoNum type="arabicPeriod"/>
            </a:pPr>
            <a:r>
              <a:rPr lang="en-US" sz="2800" dirty="0" smtClean="0">
                <a:cs typeface="Arial" panose="020B0604020202020204" pitchFamily="34" charset="0"/>
              </a:rPr>
              <a:t>Security and insurance considerations?</a:t>
            </a:r>
          </a:p>
          <a:p>
            <a:pPr marL="690563" lvl="0" indent="-690563">
              <a:spcBef>
                <a:spcPts val="0"/>
              </a:spcBef>
              <a:buFont typeface="+mj-lt"/>
              <a:buAutoNum type="arabicPeriod"/>
            </a:pPr>
            <a:r>
              <a:rPr lang="en-US" sz="2800" dirty="0" smtClean="0">
                <a:cs typeface="Arial" panose="020B0604020202020204" pitchFamily="34" charset="0"/>
              </a:rPr>
              <a:t>What if lose power or internet?  </a:t>
            </a:r>
            <a:endParaRPr lang="en-US" sz="2800" dirty="0">
              <a:cs typeface="Arial" panose="020B0604020202020204" pitchFamily="34" charset="0"/>
            </a:endParaRPr>
          </a:p>
          <a:p>
            <a:pPr marL="690563" lvl="0" indent="-690563">
              <a:spcBef>
                <a:spcPts val="0"/>
              </a:spcBef>
              <a:buFont typeface="+mj-lt"/>
              <a:buAutoNum type="arabicPeriod"/>
            </a:pPr>
            <a:r>
              <a:rPr lang="en-US" sz="2800" dirty="0" smtClean="0">
                <a:cs typeface="Arial" panose="020B0604020202020204" pitchFamily="34" charset="0"/>
              </a:rPr>
              <a:t>Work office space?</a:t>
            </a:r>
            <a:endParaRPr lang="en-US" sz="2800" dirty="0">
              <a:cs typeface="Arial" panose="020B0604020202020204" pitchFamily="34" charset="0"/>
            </a:endParaRPr>
          </a:p>
        </p:txBody>
      </p:sp>
    </p:spTree>
    <p:extLst>
      <p:ext uri="{BB962C8B-B14F-4D97-AF65-F5344CB8AC3E}">
        <p14:creationId xmlns:p14="http://schemas.microsoft.com/office/powerpoint/2010/main" val="2911619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4</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WORKING HOURS</a:t>
            </a:r>
          </a:p>
          <a:p>
            <a:pPr lvl="0">
              <a:spcBef>
                <a:spcPts val="0"/>
              </a:spcBef>
            </a:pPr>
            <a:r>
              <a:rPr lang="en-US" sz="3600" b="1" dirty="0" smtClean="0">
                <a:cs typeface="Arial" panose="020B0604020202020204" pitchFamily="34" charset="0"/>
              </a:rPr>
              <a:t>AND SCHEDULES</a:t>
            </a:r>
            <a:endParaRPr lang="en-US" sz="3600" b="1" dirty="0">
              <a:cs typeface="Arial" panose="020B0604020202020204" pitchFamily="34" charset="0"/>
            </a:endParaRPr>
          </a:p>
        </p:txBody>
      </p:sp>
    </p:spTree>
    <p:extLst>
      <p:ext uri="{BB962C8B-B14F-4D97-AF65-F5344CB8AC3E}">
        <p14:creationId xmlns:p14="http://schemas.microsoft.com/office/powerpoint/2010/main" val="2426941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Working Hours and Schedules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285750" lvl="0" indent="-285750" algn="just">
              <a:buFont typeface="Arial" panose="020B0604020202020204" pitchFamily="34" charset="0"/>
              <a:buChar char="•"/>
            </a:pPr>
            <a:r>
              <a:rPr lang="en-US" sz="2800" dirty="0"/>
              <a:t>An alternative work arrangement does not necessarily alter </a:t>
            </a:r>
            <a:r>
              <a:rPr lang="en-US" sz="2800" dirty="0" smtClean="0"/>
              <a:t>an </a:t>
            </a:r>
            <a:r>
              <a:rPr lang="en-US" sz="2800" dirty="0"/>
              <a:t>employee’s </a:t>
            </a:r>
            <a:r>
              <a:rPr lang="en-US" sz="2800" dirty="0" smtClean="0"/>
              <a:t>in-office work </a:t>
            </a:r>
            <a:r>
              <a:rPr lang="en-US" sz="2800" dirty="0"/>
              <a:t>schedule. </a:t>
            </a:r>
            <a:endParaRPr lang="en-US" sz="2800" dirty="0" smtClean="0"/>
          </a:p>
          <a:p>
            <a:pPr marL="285750" lvl="0" indent="-285750" algn="just">
              <a:buFont typeface="Arial" panose="020B0604020202020204" pitchFamily="34" charset="0"/>
              <a:buChar char="•"/>
            </a:pPr>
            <a:r>
              <a:rPr lang="en-US" sz="2800" dirty="0" smtClean="0"/>
              <a:t>The </a:t>
            </a:r>
            <a:r>
              <a:rPr lang="en-US" sz="2800" dirty="0"/>
              <a:t>specific work schedule of a participating employee shall be agreed upon by the </a:t>
            </a:r>
            <a:r>
              <a:rPr lang="en-US" sz="2800" dirty="0" smtClean="0"/>
              <a:t>employer and </a:t>
            </a:r>
            <a:r>
              <a:rPr lang="en-US" sz="2800" dirty="0"/>
              <a:t>employee.</a:t>
            </a:r>
          </a:p>
          <a:p>
            <a:pPr marL="285750" lvl="0" indent="-285750" algn="just">
              <a:buFont typeface="Arial" panose="020B0604020202020204" pitchFamily="34" charset="0"/>
              <a:buChar char="•"/>
            </a:pPr>
            <a:r>
              <a:rPr lang="en-US" sz="2800" dirty="0" smtClean="0"/>
              <a:t>Employees </a:t>
            </a:r>
            <a:r>
              <a:rPr lang="en-US" sz="2800" dirty="0"/>
              <a:t>shall be available for communication and contact during telecommuting as they would be if working at their regularly assigned place of employment</a:t>
            </a:r>
            <a:r>
              <a:rPr lang="en-US" sz="2800" dirty="0" smtClean="0"/>
              <a:t>.</a:t>
            </a:r>
            <a:r>
              <a:rPr lang="en-US" sz="2800" dirty="0"/>
              <a:t> </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1790348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Working Hours and Schedules</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285750" lvl="0" indent="-285750" algn="just">
              <a:buFont typeface="Arial" panose="020B0604020202020204" pitchFamily="34" charset="0"/>
              <a:buChar char="•"/>
            </a:pPr>
            <a:r>
              <a:rPr lang="en-US" sz="2800" dirty="0" smtClean="0">
                <a:solidFill>
                  <a:prstClr val="black">
                    <a:lumMod val="85000"/>
                    <a:lumOff val="15000"/>
                  </a:prstClr>
                </a:solidFill>
              </a:rPr>
              <a:t>Employees must be available to attend scheduled meetings (via Zoom/Teams/teleconference) and participate in other required office activities remotely as needed</a:t>
            </a:r>
          </a:p>
          <a:p>
            <a:pPr marL="285750" lvl="0" indent="-285750" algn="just">
              <a:buFont typeface="Arial" panose="020B0604020202020204" pitchFamily="34" charset="0"/>
              <a:buChar char="•"/>
            </a:pPr>
            <a:r>
              <a:rPr lang="en-US" sz="2800" dirty="0" smtClean="0">
                <a:solidFill>
                  <a:prstClr val="black">
                    <a:lumMod val="85000"/>
                    <a:lumOff val="15000"/>
                  </a:prstClr>
                </a:solidFill>
              </a:rPr>
              <a:t>Employees </a:t>
            </a:r>
            <a:r>
              <a:rPr lang="en-US" sz="2800" dirty="0">
                <a:solidFill>
                  <a:prstClr val="black">
                    <a:lumMod val="85000"/>
                    <a:lumOff val="15000"/>
                  </a:prstClr>
                </a:solidFill>
              </a:rPr>
              <a:t>and their supervisors shall agree on how their communications shall be handled.  </a:t>
            </a:r>
            <a:endParaRPr lang="en-US" sz="2800" dirty="0" smtClean="0">
              <a:solidFill>
                <a:prstClr val="black">
                  <a:lumMod val="85000"/>
                  <a:lumOff val="15000"/>
                </a:prstClr>
              </a:solidFill>
            </a:endParaRPr>
          </a:p>
          <a:p>
            <a:pPr marL="285750" lvl="0" indent="-285750" algn="just">
              <a:buFont typeface="Arial" panose="020B0604020202020204" pitchFamily="34" charset="0"/>
              <a:buChar char="•"/>
            </a:pPr>
            <a:r>
              <a:rPr lang="en-US" sz="2800" dirty="0" smtClean="0">
                <a:solidFill>
                  <a:prstClr val="black">
                    <a:lumMod val="85000"/>
                    <a:lumOff val="15000"/>
                  </a:prstClr>
                </a:solidFill>
              </a:rPr>
              <a:t>During </a:t>
            </a:r>
            <a:r>
              <a:rPr lang="en-US" sz="2800" dirty="0">
                <a:solidFill>
                  <a:prstClr val="black">
                    <a:lumMod val="85000"/>
                    <a:lumOff val="15000"/>
                  </a:prstClr>
                </a:solidFill>
              </a:rPr>
              <a:t>the agreed upon work schedule, it is expected that the participating employee shall be available for contact by phone or </a:t>
            </a:r>
            <a:r>
              <a:rPr lang="en-US" sz="2800" dirty="0" smtClean="0">
                <a:solidFill>
                  <a:prstClr val="black">
                    <a:lumMod val="85000"/>
                    <a:lumOff val="15000"/>
                  </a:prstClr>
                </a:solidFill>
              </a:rPr>
              <a:t>email</a:t>
            </a:r>
            <a:endParaRPr lang="en-US" sz="2800" dirty="0">
              <a:solidFill>
                <a:prstClr val="black">
                  <a:lumMod val="85000"/>
                  <a:lumOff val="15000"/>
                </a:prstClr>
              </a:solidFill>
            </a:endParaRP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2343736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5</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COMPENSATION -</a:t>
            </a:r>
          </a:p>
          <a:p>
            <a:pPr lvl="0">
              <a:spcBef>
                <a:spcPts val="0"/>
              </a:spcBef>
            </a:pPr>
            <a:r>
              <a:rPr lang="en-US" sz="3600" b="1" dirty="0" smtClean="0">
                <a:cs typeface="Arial" panose="020B0604020202020204" pitchFamily="34" charset="0"/>
              </a:rPr>
              <a:t>TIMEKEEPING AND OVERTIME</a:t>
            </a:r>
            <a:endParaRPr lang="en-US" sz="3600" b="1" dirty="0">
              <a:cs typeface="Arial" panose="020B0604020202020204" pitchFamily="34" charset="0"/>
            </a:endParaRPr>
          </a:p>
        </p:txBody>
      </p:sp>
    </p:spTree>
    <p:extLst>
      <p:ext uri="{BB962C8B-B14F-4D97-AF65-F5344CB8AC3E}">
        <p14:creationId xmlns:p14="http://schemas.microsoft.com/office/powerpoint/2010/main" val="3823660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Compensation – Timekeeping and Overtime</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285750" lvl="0" indent="-285750" algn="just">
              <a:buFont typeface="Arial" panose="020B0604020202020204" pitchFamily="34" charset="0"/>
              <a:buChar char="•"/>
            </a:pPr>
            <a:r>
              <a:rPr lang="en-US" sz="2800" dirty="0" smtClean="0"/>
              <a:t>Employees </a:t>
            </a:r>
            <a:r>
              <a:rPr lang="en-US" sz="2800" dirty="0"/>
              <a:t>and </a:t>
            </a:r>
            <a:r>
              <a:rPr lang="en-US" sz="2800" dirty="0" smtClean="0"/>
              <a:t>employers </a:t>
            </a:r>
            <a:r>
              <a:rPr lang="en-US" sz="2800" dirty="0"/>
              <a:t>should identify work items for review and discussion on an ongoing basis to ensure that tasks are fully described and timely performed and/or completed</a:t>
            </a:r>
            <a:r>
              <a:rPr lang="en-US" sz="2800" dirty="0" smtClean="0"/>
              <a:t>.</a:t>
            </a:r>
            <a:endParaRPr lang="en-US" sz="2800" dirty="0"/>
          </a:p>
          <a:p>
            <a:pPr marL="285750" lvl="0" indent="-285750" algn="just">
              <a:buFont typeface="Arial" panose="020B0604020202020204" pitchFamily="34" charset="0"/>
              <a:buChar char="•"/>
            </a:pPr>
            <a:r>
              <a:rPr lang="en-US" sz="2800" dirty="0" smtClean="0"/>
              <a:t>Employees will </a:t>
            </a:r>
            <a:r>
              <a:rPr lang="en-US" sz="2800" dirty="0"/>
              <a:t>be </a:t>
            </a:r>
            <a:r>
              <a:rPr lang="en-US" sz="2800" u="sng" dirty="0"/>
              <a:t>required</a:t>
            </a:r>
            <a:r>
              <a:rPr lang="en-US" sz="2800" dirty="0"/>
              <a:t> to maintain accurate time accounting documentation to support their work hours and </a:t>
            </a:r>
            <a:r>
              <a:rPr lang="en-US" sz="2800" u="sng" dirty="0"/>
              <a:t>must</a:t>
            </a:r>
            <a:r>
              <a:rPr lang="en-US" sz="2800" dirty="0"/>
              <a:t> submit regular weekly time reports detailing hours worked. </a:t>
            </a:r>
          </a:p>
        </p:txBody>
      </p:sp>
    </p:spTree>
    <p:extLst>
      <p:ext uri="{BB962C8B-B14F-4D97-AF65-F5344CB8AC3E}">
        <p14:creationId xmlns:p14="http://schemas.microsoft.com/office/powerpoint/2010/main" val="522920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Compensation – Timekeeping and Overtime</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285750" lvl="0" indent="-285750" algn="just">
              <a:buFont typeface="Arial" panose="020B0604020202020204" pitchFamily="34" charset="0"/>
              <a:buChar char="•"/>
            </a:pPr>
            <a:r>
              <a:rPr lang="en-US" sz="2800" dirty="0" smtClean="0"/>
              <a:t>Under </a:t>
            </a:r>
            <a:r>
              <a:rPr lang="en-US" sz="2800" dirty="0"/>
              <a:t>the Federal Fair Labor Standards Act (FLSA), non-exempt employees will be compensated </a:t>
            </a:r>
            <a:r>
              <a:rPr lang="en-US" sz="2800" dirty="0" smtClean="0"/>
              <a:t>for </a:t>
            </a:r>
            <a:r>
              <a:rPr lang="en-US" sz="2800" dirty="0"/>
              <a:t>overtime that has been approved by the supervisor in accordance with the provisions of the FLSA</a:t>
            </a:r>
            <a:r>
              <a:rPr lang="en-US" sz="2800" dirty="0" smtClean="0"/>
              <a:t>.</a:t>
            </a:r>
          </a:p>
          <a:p>
            <a:pPr marL="285750" lvl="0" indent="-285750" algn="just">
              <a:buFont typeface="Arial" panose="020B0604020202020204" pitchFamily="34" charset="0"/>
              <a:buChar char="•"/>
            </a:pPr>
            <a:r>
              <a:rPr lang="en-US" sz="2800" dirty="0" smtClean="0"/>
              <a:t>Hours worked over 40 hours per week, paid time and a half</a:t>
            </a:r>
            <a:endParaRPr lang="en-US" sz="2800" dirty="0" smtClean="0"/>
          </a:p>
          <a:p>
            <a:pPr marL="285750" lvl="0" indent="-285750" algn="just">
              <a:buFont typeface="Arial" panose="020B0604020202020204" pitchFamily="34" charset="0"/>
              <a:buChar char="•"/>
            </a:pPr>
            <a:r>
              <a:rPr lang="en-US" sz="2800" dirty="0" smtClean="0"/>
              <a:t>Micromanage versus effective </a:t>
            </a:r>
            <a:r>
              <a:rPr lang="en-US" sz="2800" dirty="0" smtClean="0"/>
              <a:t>supervision.</a:t>
            </a:r>
            <a:endParaRPr lang="en-US" sz="2800" dirty="0"/>
          </a:p>
        </p:txBody>
      </p:sp>
    </p:spTree>
    <p:extLst>
      <p:ext uri="{BB962C8B-B14F-4D97-AF65-F5344CB8AC3E}">
        <p14:creationId xmlns:p14="http://schemas.microsoft.com/office/powerpoint/2010/main" val="113206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35799"/>
            <a:ext cx="8278588" cy="603957"/>
          </a:xfrm>
        </p:spPr>
        <p:txBody>
          <a:bodyPr>
            <a:normAutofit/>
          </a:bodyPr>
          <a:lstStyle/>
          <a:p>
            <a:pPr algn="ctr"/>
            <a:r>
              <a:rPr lang="en-US" sz="2800" dirty="0" smtClean="0">
                <a:latin typeface="+mn-lt"/>
                <a:cs typeface="Arial" panose="020B0604020202020204" pitchFamily="34" charset="0"/>
              </a:rPr>
              <a:t>TABLE OF CONTENTS</a:t>
            </a:r>
            <a:endParaRPr lang="en-US" sz="2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939756"/>
            <a:ext cx="8094610" cy="5184319"/>
          </a:xfrm>
        </p:spPr>
        <p:txBody>
          <a:bodyPr>
            <a:noAutofit/>
          </a:bodyPr>
          <a:lstStyle/>
          <a:p>
            <a:pPr marL="457200" lvl="0" indent="-457200">
              <a:lnSpc>
                <a:spcPct val="150000"/>
              </a:lnSpc>
              <a:spcBef>
                <a:spcPts val="0"/>
              </a:spcBef>
              <a:buFont typeface="+mj-lt"/>
              <a:buAutoNum type="arabicPeriod"/>
            </a:pPr>
            <a:r>
              <a:rPr lang="en-US" sz="3200" dirty="0" smtClean="0">
                <a:cs typeface="Arial" panose="020B0604020202020204" pitchFamily="34" charset="0"/>
              </a:rPr>
              <a:t>Defining Remote Work</a:t>
            </a:r>
          </a:p>
          <a:p>
            <a:pPr marL="457200" lvl="0" indent="-457200">
              <a:lnSpc>
                <a:spcPct val="150000"/>
              </a:lnSpc>
              <a:spcBef>
                <a:spcPts val="0"/>
              </a:spcBef>
              <a:buFont typeface="+mj-lt"/>
              <a:buAutoNum type="arabicPeriod"/>
            </a:pPr>
            <a:r>
              <a:rPr lang="en-US" sz="3200" dirty="0" smtClean="0">
                <a:cs typeface="Arial" panose="020B0604020202020204" pitchFamily="34" charset="0"/>
              </a:rPr>
              <a:t>Determining </a:t>
            </a:r>
            <a:r>
              <a:rPr lang="en-US" sz="3200" dirty="0">
                <a:cs typeface="Arial" panose="020B0604020202020204" pitchFamily="34" charset="0"/>
              </a:rPr>
              <a:t>eligible employees</a:t>
            </a:r>
          </a:p>
          <a:p>
            <a:pPr marL="457200" lvl="0" indent="-457200">
              <a:lnSpc>
                <a:spcPct val="150000"/>
              </a:lnSpc>
              <a:spcBef>
                <a:spcPts val="0"/>
              </a:spcBef>
              <a:buFont typeface="+mj-lt"/>
              <a:buAutoNum type="arabicPeriod"/>
            </a:pPr>
            <a:r>
              <a:rPr lang="en-US" sz="3200" dirty="0">
                <a:cs typeface="Arial" panose="020B0604020202020204" pitchFamily="34" charset="0"/>
              </a:rPr>
              <a:t>Equipment</a:t>
            </a:r>
          </a:p>
          <a:p>
            <a:pPr marL="457200" lvl="0" indent="-457200">
              <a:lnSpc>
                <a:spcPct val="150000"/>
              </a:lnSpc>
              <a:spcBef>
                <a:spcPts val="0"/>
              </a:spcBef>
              <a:buFont typeface="+mj-lt"/>
              <a:buAutoNum type="arabicPeriod"/>
            </a:pPr>
            <a:r>
              <a:rPr lang="en-US" sz="3200" dirty="0">
                <a:cs typeface="Arial" panose="020B0604020202020204" pitchFamily="34" charset="0"/>
              </a:rPr>
              <a:t>Working hours and schedules </a:t>
            </a:r>
          </a:p>
          <a:p>
            <a:pPr marL="457200" lvl="0" indent="-457200">
              <a:lnSpc>
                <a:spcPct val="150000"/>
              </a:lnSpc>
              <a:spcBef>
                <a:spcPts val="0"/>
              </a:spcBef>
              <a:buFont typeface="+mj-lt"/>
              <a:buAutoNum type="arabicPeriod"/>
            </a:pPr>
            <a:r>
              <a:rPr lang="en-US" sz="3200" dirty="0">
                <a:cs typeface="Arial" panose="020B0604020202020204" pitchFamily="34" charset="0"/>
              </a:rPr>
              <a:t>Compensation- timekeeping and overtime</a:t>
            </a:r>
          </a:p>
          <a:p>
            <a:pPr marL="457200" lvl="0" indent="-457200">
              <a:lnSpc>
                <a:spcPct val="150000"/>
              </a:lnSpc>
              <a:spcBef>
                <a:spcPts val="0"/>
              </a:spcBef>
              <a:buFont typeface="+mj-lt"/>
              <a:buAutoNum type="arabicPeriod"/>
            </a:pPr>
            <a:r>
              <a:rPr lang="en-US" sz="3200" dirty="0">
                <a:cs typeface="Arial" panose="020B0604020202020204" pitchFamily="34" charset="0"/>
              </a:rPr>
              <a:t>Security</a:t>
            </a:r>
          </a:p>
          <a:p>
            <a:pPr marL="457200" lvl="0" indent="-457200">
              <a:lnSpc>
                <a:spcPct val="150000"/>
              </a:lnSpc>
              <a:spcBef>
                <a:spcPts val="0"/>
              </a:spcBef>
              <a:buFont typeface="+mj-lt"/>
              <a:buAutoNum type="arabicPeriod"/>
            </a:pPr>
            <a:r>
              <a:rPr lang="en-US" sz="3200" dirty="0">
                <a:cs typeface="Arial" panose="020B0604020202020204" pitchFamily="34" charset="0"/>
              </a:rPr>
              <a:t>Liability concerns </a:t>
            </a:r>
          </a:p>
        </p:txBody>
      </p:sp>
    </p:spTree>
    <p:extLst>
      <p:ext uri="{BB962C8B-B14F-4D97-AF65-F5344CB8AC3E}">
        <p14:creationId xmlns:p14="http://schemas.microsoft.com/office/powerpoint/2010/main" val="1973542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6</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SECURITY</a:t>
            </a:r>
            <a:endParaRPr lang="en-US" sz="3600" b="1" dirty="0">
              <a:cs typeface="Arial" panose="020B0604020202020204" pitchFamily="34" charset="0"/>
            </a:endParaRPr>
          </a:p>
        </p:txBody>
      </p:sp>
    </p:spTree>
    <p:extLst>
      <p:ext uri="{BB962C8B-B14F-4D97-AF65-F5344CB8AC3E}">
        <p14:creationId xmlns:p14="http://schemas.microsoft.com/office/powerpoint/2010/main" val="3905525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Security</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348828"/>
            <a:ext cx="8094610" cy="4654929"/>
          </a:xfrm>
        </p:spPr>
        <p:txBody>
          <a:bodyPr>
            <a:noAutofit/>
          </a:bodyPr>
          <a:lstStyle/>
          <a:p>
            <a:pPr lvl="0" algn="ctr">
              <a:spcBef>
                <a:spcPts val="0"/>
              </a:spcBef>
            </a:pPr>
            <a:r>
              <a:rPr lang="en-US" sz="4400" dirty="0" smtClean="0">
                <a:cs typeface="Arial" panose="020B0604020202020204" pitchFamily="34" charset="0"/>
              </a:rPr>
              <a:t>All information security, records management and retention policies that apply at the office apply when the employee is working remotely</a:t>
            </a:r>
            <a:endParaRPr lang="en-US" sz="4400" dirty="0">
              <a:cs typeface="Arial" panose="020B0604020202020204" pitchFamily="34" charset="0"/>
            </a:endParaRPr>
          </a:p>
        </p:txBody>
      </p:sp>
    </p:spTree>
    <p:extLst>
      <p:ext uri="{BB962C8B-B14F-4D97-AF65-F5344CB8AC3E}">
        <p14:creationId xmlns:p14="http://schemas.microsoft.com/office/powerpoint/2010/main" val="2458169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Security</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6726"/>
            <a:ext cx="8094610" cy="4654929"/>
          </a:xfrm>
        </p:spPr>
        <p:txBody>
          <a:bodyPr>
            <a:noAutofit/>
          </a:bodyPr>
          <a:lstStyle/>
          <a:p>
            <a:pPr lvl="0">
              <a:spcBef>
                <a:spcPts val="0"/>
              </a:spcBef>
            </a:pPr>
            <a:r>
              <a:rPr lang="en-US" sz="3600" u="sng" dirty="0" smtClean="0">
                <a:cs typeface="Arial" panose="020B0604020202020204" pitchFamily="34" charset="0"/>
              </a:rPr>
              <a:t>Consider</a:t>
            </a:r>
            <a:r>
              <a:rPr lang="en-US" sz="3600" dirty="0" smtClean="0">
                <a:cs typeface="Arial" panose="020B0604020202020204" pitchFamily="34" charset="0"/>
              </a:rPr>
              <a:t>:</a:t>
            </a:r>
          </a:p>
          <a:p>
            <a:pPr lvl="0">
              <a:spcBef>
                <a:spcPts val="0"/>
              </a:spcBef>
            </a:pPr>
            <a:endParaRPr lang="en-US" sz="1400" dirty="0" smtClean="0">
              <a:cs typeface="Arial" panose="020B0604020202020204" pitchFamily="34" charset="0"/>
            </a:endParaRPr>
          </a:p>
          <a:p>
            <a:pPr marL="690563" lvl="0" indent="-690563">
              <a:spcBef>
                <a:spcPts val="0"/>
              </a:spcBef>
              <a:buFont typeface="+mj-lt"/>
              <a:buAutoNum type="arabicPeriod"/>
            </a:pPr>
            <a:r>
              <a:rPr lang="en-US" sz="3600" dirty="0" smtClean="0">
                <a:cs typeface="Arial" panose="020B0604020202020204" pitchFamily="34" charset="0"/>
              </a:rPr>
              <a:t>Software and programs</a:t>
            </a:r>
          </a:p>
          <a:p>
            <a:pPr marL="690563" lvl="0" indent="-690563">
              <a:spcBef>
                <a:spcPts val="0"/>
              </a:spcBef>
              <a:buFont typeface="+mj-lt"/>
              <a:buAutoNum type="arabicPeriod"/>
            </a:pPr>
            <a:r>
              <a:rPr lang="en-US" sz="3600" dirty="0" smtClean="0">
                <a:cs typeface="Arial" panose="020B0604020202020204" pitchFamily="34" charset="0"/>
              </a:rPr>
              <a:t>Equipment type</a:t>
            </a:r>
          </a:p>
          <a:p>
            <a:pPr marL="690563" lvl="0" indent="-690563">
              <a:spcBef>
                <a:spcPts val="0"/>
              </a:spcBef>
              <a:buFont typeface="+mj-lt"/>
              <a:buAutoNum type="arabicPeriod"/>
            </a:pPr>
            <a:r>
              <a:rPr lang="en-US" sz="3600" dirty="0" smtClean="0">
                <a:cs typeface="Arial" panose="020B0604020202020204" pitchFamily="34" charset="0"/>
              </a:rPr>
              <a:t>Internet Access</a:t>
            </a:r>
          </a:p>
          <a:p>
            <a:pPr marL="690563" lvl="0" indent="-690563">
              <a:spcBef>
                <a:spcPts val="0"/>
              </a:spcBef>
              <a:buFont typeface="+mj-lt"/>
              <a:buAutoNum type="arabicPeriod"/>
            </a:pPr>
            <a:r>
              <a:rPr lang="en-US" sz="3600" dirty="0" smtClean="0">
                <a:cs typeface="Arial" panose="020B0604020202020204" pitchFamily="34" charset="0"/>
              </a:rPr>
              <a:t>Passwords</a:t>
            </a:r>
          </a:p>
          <a:p>
            <a:pPr lvl="0">
              <a:spcBef>
                <a:spcPts val="0"/>
              </a:spcBef>
            </a:pPr>
            <a:endParaRPr lang="en-US" sz="3200" dirty="0">
              <a:cs typeface="Arial" panose="020B0604020202020204" pitchFamily="34" charset="0"/>
            </a:endParaRPr>
          </a:p>
        </p:txBody>
      </p:sp>
    </p:spTree>
    <p:extLst>
      <p:ext uri="{BB962C8B-B14F-4D97-AF65-F5344CB8AC3E}">
        <p14:creationId xmlns:p14="http://schemas.microsoft.com/office/powerpoint/2010/main" val="420449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7</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LIABILITY CONCERNS</a:t>
            </a:r>
            <a:endParaRPr lang="en-US" sz="3600" b="1" dirty="0">
              <a:cs typeface="Arial" panose="020B0604020202020204" pitchFamily="34" charset="0"/>
            </a:endParaRPr>
          </a:p>
        </p:txBody>
      </p:sp>
    </p:spTree>
    <p:extLst>
      <p:ext uri="{BB962C8B-B14F-4D97-AF65-F5344CB8AC3E}">
        <p14:creationId xmlns:p14="http://schemas.microsoft.com/office/powerpoint/2010/main" val="4099543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Liability Concerns </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r>
              <a:rPr lang="en-US" sz="2800" u="sng" dirty="0" smtClean="0"/>
              <a:t>Injuries </a:t>
            </a:r>
            <a:r>
              <a:rPr lang="en-US" sz="2800" u="sng" dirty="0"/>
              <a:t>at Remote Work Site</a:t>
            </a:r>
            <a:r>
              <a:rPr lang="en-US" sz="2800" dirty="0" smtClean="0"/>
              <a:t>:</a:t>
            </a:r>
            <a:r>
              <a:rPr lang="en-US" sz="2800" dirty="0"/>
              <a:t> </a:t>
            </a:r>
            <a:endParaRPr lang="en-US" dirty="0" smtClean="0"/>
          </a:p>
          <a:p>
            <a:pPr marL="285750" lvl="0" indent="-285750" algn="just">
              <a:buFont typeface="Arial" panose="020B0604020202020204" pitchFamily="34" charset="0"/>
              <a:buChar char="•"/>
            </a:pPr>
            <a:r>
              <a:rPr lang="en-US" sz="2800" dirty="0" smtClean="0"/>
              <a:t>The Company assumes no liability for injury at the remote work site to any other person who would not be in the work area if the duties were being performed at the regular place of employment.</a:t>
            </a:r>
          </a:p>
          <a:p>
            <a:pPr marL="285750" lvl="0" indent="-285750" algn="just">
              <a:buFont typeface="Arial" panose="020B0604020202020204" pitchFamily="34" charset="0"/>
              <a:buChar char="•"/>
            </a:pPr>
            <a:r>
              <a:rPr lang="en-US" sz="2800" dirty="0" smtClean="0"/>
              <a:t>An </a:t>
            </a:r>
            <a:r>
              <a:rPr lang="en-US" sz="2800" dirty="0"/>
              <a:t>injured employee participating in telecommuting must notify his or her supervisor immediately and complete all requested </a:t>
            </a:r>
            <a:r>
              <a:rPr lang="en-US" sz="2800" dirty="0" smtClean="0"/>
              <a:t>documents.</a:t>
            </a:r>
          </a:p>
          <a:p>
            <a:pPr marL="285750" lvl="0" indent="-285750" algn="just">
              <a:buFont typeface="Arial" panose="020B0604020202020204" pitchFamily="34" charset="0"/>
              <a:buChar char="•"/>
            </a:pPr>
            <a:r>
              <a:rPr lang="en-US" sz="2800" dirty="0" smtClean="0"/>
              <a:t>Workers’ compensation benefits still apply.</a:t>
            </a:r>
            <a:endParaRPr lang="en-US" sz="2800" dirty="0"/>
          </a:p>
          <a:p>
            <a:pPr marL="285750" indent="-285750">
              <a:buFont typeface="Arial" panose="020B0604020202020204" pitchFamily="34" charset="0"/>
              <a:buChar char="•"/>
            </a:pPr>
            <a:endParaRPr lang="en-US" dirty="0"/>
          </a:p>
          <a:p>
            <a:r>
              <a:rPr lang="en-US" dirty="0"/>
              <a:t> </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2218857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Liability Concerns </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910433" cy="4654929"/>
          </a:xfrm>
        </p:spPr>
        <p:txBody>
          <a:bodyPr>
            <a:noAutofit/>
          </a:bodyPr>
          <a:lstStyle/>
          <a:p>
            <a:pPr lvl="0" algn="just"/>
            <a:r>
              <a:rPr lang="en-US" sz="2800" u="sng" dirty="0">
                <a:solidFill>
                  <a:prstClr val="black">
                    <a:lumMod val="85000"/>
                    <a:lumOff val="15000"/>
                  </a:prstClr>
                </a:solidFill>
              </a:rPr>
              <a:t>Damages to Personal Property and Operating Costs</a:t>
            </a:r>
            <a:r>
              <a:rPr lang="en-US" sz="2800" dirty="0" smtClean="0">
                <a:solidFill>
                  <a:prstClr val="black">
                    <a:lumMod val="85000"/>
                    <a:lumOff val="15000"/>
                  </a:prstClr>
                </a:solidFill>
              </a:rPr>
              <a:t>:</a:t>
            </a:r>
            <a:r>
              <a:rPr lang="en-US" sz="2800" dirty="0">
                <a:solidFill>
                  <a:prstClr val="black">
                    <a:lumMod val="85000"/>
                    <a:lumOff val="15000"/>
                  </a:prstClr>
                </a:solidFill>
              </a:rPr>
              <a:t> </a:t>
            </a:r>
          </a:p>
          <a:p>
            <a:pPr marL="285750" lvl="0" indent="-285750" algn="just">
              <a:buFont typeface="Arial" panose="020B0604020202020204" pitchFamily="34" charset="0"/>
              <a:buChar char="•"/>
            </a:pPr>
            <a:r>
              <a:rPr lang="en-US" sz="2800" dirty="0" smtClean="0">
                <a:solidFill>
                  <a:prstClr val="black">
                    <a:lumMod val="85000"/>
                    <a:lumOff val="15000"/>
                  </a:prstClr>
                </a:solidFill>
              </a:rPr>
              <a:t>Employers are </a:t>
            </a:r>
            <a:r>
              <a:rPr lang="en-US" sz="2800" u="sng" dirty="0" smtClean="0">
                <a:solidFill>
                  <a:prstClr val="black">
                    <a:lumMod val="85000"/>
                    <a:lumOff val="15000"/>
                  </a:prstClr>
                </a:solidFill>
              </a:rPr>
              <a:t>not</a:t>
            </a:r>
            <a:r>
              <a:rPr lang="en-US" sz="2800" dirty="0" smtClean="0">
                <a:solidFill>
                  <a:prstClr val="black">
                    <a:lumMod val="85000"/>
                    <a:lumOff val="15000"/>
                  </a:prstClr>
                </a:solidFill>
              </a:rPr>
              <a:t> liable </a:t>
            </a:r>
            <a:r>
              <a:rPr lang="en-US" sz="2800" dirty="0">
                <a:solidFill>
                  <a:prstClr val="black">
                    <a:lumMod val="85000"/>
                    <a:lumOff val="15000"/>
                  </a:prstClr>
                </a:solidFill>
              </a:rPr>
              <a:t>for damages to employee-owned equipment being used in remote work or that may result from working remotely.  </a:t>
            </a:r>
            <a:endParaRPr lang="en-US" sz="2800" dirty="0" smtClean="0">
              <a:solidFill>
                <a:prstClr val="black">
                  <a:lumMod val="85000"/>
                  <a:lumOff val="15000"/>
                </a:prstClr>
              </a:solidFill>
            </a:endParaRPr>
          </a:p>
          <a:p>
            <a:pPr marL="285750" lvl="0" indent="-285750" algn="just">
              <a:buFont typeface="Arial" panose="020B0604020202020204" pitchFamily="34" charset="0"/>
              <a:buChar char="•"/>
            </a:pPr>
            <a:r>
              <a:rPr lang="en-US" sz="2800" dirty="0" smtClean="0">
                <a:solidFill>
                  <a:prstClr val="black">
                    <a:lumMod val="85000"/>
                    <a:lumOff val="15000"/>
                  </a:prstClr>
                </a:solidFill>
              </a:rPr>
              <a:t>Employers are </a:t>
            </a:r>
            <a:r>
              <a:rPr lang="en-US" sz="2800" u="sng" dirty="0" smtClean="0">
                <a:solidFill>
                  <a:prstClr val="black">
                    <a:lumMod val="85000"/>
                    <a:lumOff val="15000"/>
                  </a:prstClr>
                </a:solidFill>
              </a:rPr>
              <a:t>not</a:t>
            </a:r>
            <a:r>
              <a:rPr lang="en-US" sz="2800" dirty="0" smtClean="0">
                <a:solidFill>
                  <a:prstClr val="black">
                    <a:lumMod val="85000"/>
                    <a:lumOff val="15000"/>
                  </a:prstClr>
                </a:solidFill>
              </a:rPr>
              <a:t> responsible </a:t>
            </a:r>
            <a:r>
              <a:rPr lang="en-US" sz="2800" dirty="0">
                <a:solidFill>
                  <a:prstClr val="black">
                    <a:lumMod val="85000"/>
                    <a:lumOff val="15000"/>
                  </a:prstClr>
                </a:solidFill>
              </a:rPr>
              <a:t>for operating costs, home maintenance, or any other incidental costs (e.g. utilities, telephone, insurance) associated with the use of the employee's residence for remote work.</a:t>
            </a:r>
          </a:p>
          <a:p>
            <a:pPr lvl="0">
              <a:lnSpc>
                <a:spcPct val="150000"/>
              </a:lnSpc>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796014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Liability Concerns </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7910433" cy="4654929"/>
          </a:xfrm>
        </p:spPr>
        <p:txBody>
          <a:bodyPr>
            <a:noAutofit/>
          </a:bodyPr>
          <a:lstStyle/>
          <a:p>
            <a:pPr lvl="0" algn="just"/>
            <a:r>
              <a:rPr lang="en-US" sz="3200" u="sng" dirty="0" smtClean="0">
                <a:solidFill>
                  <a:prstClr val="black">
                    <a:lumMod val="85000"/>
                    <a:lumOff val="15000"/>
                  </a:prstClr>
                </a:solidFill>
              </a:rPr>
              <a:t>Security Considerations</a:t>
            </a:r>
            <a:r>
              <a:rPr lang="en-US" sz="3200" dirty="0" smtClean="0">
                <a:solidFill>
                  <a:prstClr val="black">
                    <a:lumMod val="85000"/>
                    <a:lumOff val="15000"/>
                  </a:prstClr>
                </a:solidFill>
              </a:rPr>
              <a:t>:</a:t>
            </a:r>
            <a:r>
              <a:rPr lang="en-US" sz="3200" dirty="0">
                <a:solidFill>
                  <a:prstClr val="black">
                    <a:lumMod val="85000"/>
                    <a:lumOff val="15000"/>
                  </a:prstClr>
                </a:solidFill>
              </a:rPr>
              <a:t> </a:t>
            </a:r>
          </a:p>
          <a:p>
            <a:pPr marL="457200" lvl="0" indent="-457200">
              <a:lnSpc>
                <a:spcPct val="150000"/>
              </a:lnSpc>
              <a:spcBef>
                <a:spcPts val="0"/>
              </a:spcBef>
              <a:buFont typeface="Arial" panose="020B0604020202020204" pitchFamily="34" charset="0"/>
              <a:buChar char="•"/>
            </a:pPr>
            <a:r>
              <a:rPr lang="en-US" sz="3200" dirty="0" smtClean="0">
                <a:cs typeface="Arial" panose="020B0604020202020204" pitchFamily="34" charset="0"/>
              </a:rPr>
              <a:t>Cybersecurity</a:t>
            </a:r>
          </a:p>
          <a:p>
            <a:pPr marL="457200" lvl="0" indent="-457200">
              <a:lnSpc>
                <a:spcPct val="150000"/>
              </a:lnSpc>
              <a:spcBef>
                <a:spcPts val="0"/>
              </a:spcBef>
              <a:buFont typeface="Arial" panose="020B0604020202020204" pitchFamily="34" charset="0"/>
              <a:buChar char="•"/>
            </a:pPr>
            <a:r>
              <a:rPr lang="en-US" sz="3200" dirty="0" smtClean="0">
                <a:cs typeface="Arial" panose="020B0604020202020204" pitchFamily="34" charset="0"/>
              </a:rPr>
              <a:t>Confidential information</a:t>
            </a:r>
          </a:p>
          <a:p>
            <a:pPr marL="457200" lvl="0" indent="-457200">
              <a:lnSpc>
                <a:spcPct val="150000"/>
              </a:lnSpc>
              <a:spcBef>
                <a:spcPts val="0"/>
              </a:spcBef>
              <a:buFont typeface="Arial" panose="020B0604020202020204" pitchFamily="34" charset="0"/>
              <a:buChar char="•"/>
            </a:pPr>
            <a:r>
              <a:rPr lang="en-US" sz="3200" dirty="0" smtClean="0">
                <a:cs typeface="Arial" panose="020B0604020202020204" pitchFamily="34" charset="0"/>
              </a:rPr>
              <a:t>Insurance</a:t>
            </a:r>
            <a:endParaRPr lang="en-US" sz="3200" dirty="0">
              <a:cs typeface="Arial" panose="020B0604020202020204" pitchFamily="34" charset="0"/>
            </a:endParaRPr>
          </a:p>
        </p:txBody>
      </p:sp>
    </p:spTree>
    <p:extLst>
      <p:ext uri="{BB962C8B-B14F-4D97-AF65-F5344CB8AC3E}">
        <p14:creationId xmlns:p14="http://schemas.microsoft.com/office/powerpoint/2010/main" val="2923696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Liability Concerns </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322835" cy="4654929"/>
          </a:xfrm>
        </p:spPr>
        <p:txBody>
          <a:bodyPr>
            <a:noAutofit/>
          </a:bodyPr>
          <a:lstStyle/>
          <a:p>
            <a:pPr lvl="0" algn="just">
              <a:spcBef>
                <a:spcPts val="600"/>
              </a:spcBef>
            </a:pPr>
            <a:r>
              <a:rPr lang="en-US" sz="3200" u="sng" dirty="0" smtClean="0">
                <a:solidFill>
                  <a:prstClr val="black">
                    <a:lumMod val="85000"/>
                    <a:lumOff val="15000"/>
                  </a:prstClr>
                </a:solidFill>
              </a:rPr>
              <a:t>Remember</a:t>
            </a:r>
            <a:r>
              <a:rPr lang="en-US" sz="3200" dirty="0" smtClean="0">
                <a:solidFill>
                  <a:prstClr val="black">
                    <a:lumMod val="85000"/>
                    <a:lumOff val="15000"/>
                  </a:prstClr>
                </a:solidFill>
              </a:rPr>
              <a:t>:</a:t>
            </a:r>
            <a:r>
              <a:rPr lang="en-US" sz="3200" dirty="0">
                <a:solidFill>
                  <a:prstClr val="black">
                    <a:lumMod val="85000"/>
                    <a:lumOff val="15000"/>
                  </a:prstClr>
                </a:solidFill>
              </a:rPr>
              <a:t> </a:t>
            </a:r>
          </a:p>
          <a:p>
            <a:pPr marL="457200" lvl="0" indent="-457200">
              <a:spcBef>
                <a:spcPts val="600"/>
              </a:spcBef>
              <a:buFont typeface="Arial" panose="020B0604020202020204" pitchFamily="34" charset="0"/>
              <a:buChar char="•"/>
            </a:pPr>
            <a:r>
              <a:rPr lang="en-US" sz="3200" dirty="0" smtClean="0">
                <a:cs typeface="Arial" panose="020B0604020202020204" pitchFamily="34" charset="0"/>
              </a:rPr>
              <a:t>Make a policy</a:t>
            </a:r>
          </a:p>
          <a:p>
            <a:pPr marL="457200" lvl="0" indent="-457200">
              <a:spcBef>
                <a:spcPts val="600"/>
              </a:spcBef>
              <a:buFont typeface="Arial" panose="020B0604020202020204" pitchFamily="34" charset="0"/>
              <a:buChar char="•"/>
            </a:pPr>
            <a:r>
              <a:rPr lang="en-US" sz="3200" dirty="0" smtClean="0">
                <a:cs typeface="Arial" panose="020B0604020202020204" pitchFamily="34" charset="0"/>
              </a:rPr>
              <a:t>Follow </a:t>
            </a:r>
            <a:r>
              <a:rPr lang="en-US" sz="3200" dirty="0" smtClean="0">
                <a:cs typeface="Arial" panose="020B0604020202020204" pitchFamily="34" charset="0"/>
              </a:rPr>
              <a:t>policy – consistency is important!</a:t>
            </a:r>
            <a:endParaRPr lang="en-US" sz="3200" dirty="0" smtClean="0">
              <a:cs typeface="Arial" panose="020B0604020202020204" pitchFamily="34" charset="0"/>
            </a:endParaRPr>
          </a:p>
          <a:p>
            <a:pPr marL="457200" lvl="0" indent="-457200">
              <a:spcBef>
                <a:spcPts val="600"/>
              </a:spcBef>
              <a:buFont typeface="Arial" panose="020B0604020202020204" pitchFamily="34" charset="0"/>
              <a:buChar char="•"/>
            </a:pPr>
            <a:r>
              <a:rPr lang="en-US" sz="3200" dirty="0" smtClean="0">
                <a:cs typeface="Arial" panose="020B0604020202020204" pitchFamily="34" charset="0"/>
              </a:rPr>
              <a:t>Revisit policy</a:t>
            </a:r>
          </a:p>
          <a:p>
            <a:pPr marL="457200" lvl="0" indent="-457200">
              <a:spcBef>
                <a:spcPts val="600"/>
              </a:spcBef>
              <a:buFont typeface="Arial" panose="020B0604020202020204" pitchFamily="34" charset="0"/>
              <a:buChar char="•"/>
            </a:pPr>
            <a:r>
              <a:rPr lang="en-US" sz="3200" dirty="0" smtClean="0">
                <a:cs typeface="Arial" panose="020B0604020202020204" pitchFamily="34" charset="0"/>
              </a:rPr>
              <a:t>Retain right to change</a:t>
            </a:r>
          </a:p>
          <a:p>
            <a:pPr marL="457200" lvl="0" indent="-457200">
              <a:spcBef>
                <a:spcPts val="600"/>
              </a:spcBef>
              <a:buFont typeface="Arial" panose="020B0604020202020204" pitchFamily="34" charset="0"/>
              <a:buChar char="•"/>
            </a:pPr>
            <a:r>
              <a:rPr lang="en-US" sz="3200" dirty="0" smtClean="0">
                <a:cs typeface="Arial" panose="020B0604020202020204" pitchFamily="34" charset="0"/>
              </a:rPr>
              <a:t>All other policies still apply (harassment, etc</a:t>
            </a:r>
            <a:r>
              <a:rPr lang="en-US" sz="3200" dirty="0">
                <a:cs typeface="Arial" panose="020B0604020202020204" pitchFamily="34" charset="0"/>
              </a:rPr>
              <a:t>.</a:t>
            </a:r>
            <a:r>
              <a:rPr lang="en-US" sz="3200" dirty="0" smtClean="0">
                <a:cs typeface="Arial" panose="020B0604020202020204" pitchFamily="34" charset="0"/>
              </a:rPr>
              <a:t>)</a:t>
            </a:r>
          </a:p>
          <a:p>
            <a:pPr marL="457200" lvl="0" indent="-457200">
              <a:spcBef>
                <a:spcPts val="600"/>
              </a:spcBef>
              <a:buFont typeface="Arial" panose="020B0604020202020204" pitchFamily="34" charset="0"/>
              <a:buChar char="•"/>
            </a:pPr>
            <a:r>
              <a:rPr lang="en-US" sz="3200" dirty="0" smtClean="0">
                <a:cs typeface="Arial" panose="020B0604020202020204" pitchFamily="34" charset="0"/>
              </a:rPr>
              <a:t>Remote work is still a privilege </a:t>
            </a:r>
            <a:endParaRPr lang="en-US" sz="3200" dirty="0">
              <a:cs typeface="Arial" panose="020B0604020202020204" pitchFamily="34" charset="0"/>
            </a:endParaRPr>
          </a:p>
        </p:txBody>
      </p:sp>
    </p:spTree>
    <p:extLst>
      <p:ext uri="{BB962C8B-B14F-4D97-AF65-F5344CB8AC3E}">
        <p14:creationId xmlns:p14="http://schemas.microsoft.com/office/powerpoint/2010/main" val="775726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Reminder </a:t>
            </a:r>
            <a:r>
              <a:rPr lang="en-US" sz="2700" dirty="0" smtClean="0"/>
              <a:t>– Next employment </a:t>
            </a:r>
            <a:r>
              <a:rPr lang="en-US" sz="2700" dirty="0"/>
              <a:t>seminar </a:t>
            </a:r>
            <a:br>
              <a:rPr lang="en-US" sz="2700" dirty="0"/>
            </a:br>
            <a:endParaRPr lang="en-US" sz="2700" dirty="0"/>
          </a:p>
        </p:txBody>
      </p:sp>
      <p:sp>
        <p:nvSpPr>
          <p:cNvPr id="3" name="Content Placeholder 2"/>
          <p:cNvSpPr>
            <a:spLocks noGrp="1"/>
          </p:cNvSpPr>
          <p:nvPr>
            <p:ph idx="1"/>
          </p:nvPr>
        </p:nvSpPr>
        <p:spPr>
          <a:xfrm>
            <a:off x="451514" y="1239497"/>
            <a:ext cx="8278588" cy="4001474"/>
          </a:xfrm>
        </p:spPr>
        <p:txBody>
          <a:bodyPr/>
          <a:lstStyle/>
          <a:p>
            <a:r>
              <a:rPr lang="en-US" dirty="0"/>
              <a:t> </a:t>
            </a:r>
            <a:endParaRPr lang="en-US" dirty="0" smtClean="0"/>
          </a:p>
          <a:p>
            <a:endParaRPr lang="en-US" dirty="0"/>
          </a:p>
          <a:p>
            <a:pPr algn="ctr"/>
            <a:r>
              <a:rPr lang="en-US" sz="3600" b="1" u="sng" dirty="0" smtClean="0"/>
              <a:t>HR Boot Camp</a:t>
            </a:r>
            <a:endParaRPr lang="en-US" sz="3600" u="sng" dirty="0"/>
          </a:p>
          <a:p>
            <a:pPr algn="ctr"/>
            <a:r>
              <a:rPr lang="en-US" sz="3600" b="1" dirty="0" smtClean="0"/>
              <a:t>Tuesday, May 14, 2024</a:t>
            </a:r>
            <a:r>
              <a:rPr lang="en-US" sz="3600" b="1" dirty="0"/>
              <a:t>    </a:t>
            </a:r>
          </a:p>
          <a:p>
            <a:pPr algn="ctr"/>
            <a:r>
              <a:rPr lang="en-US" sz="3600" b="1" dirty="0"/>
              <a:t>12 p.m. – 1 p.m.</a:t>
            </a:r>
            <a:endParaRPr lang="en-US" sz="3600" dirty="0"/>
          </a:p>
        </p:txBody>
      </p:sp>
    </p:spTree>
    <p:extLst>
      <p:ext uri="{BB962C8B-B14F-4D97-AF65-F5344CB8AC3E}">
        <p14:creationId xmlns:p14="http://schemas.microsoft.com/office/powerpoint/2010/main" val="20709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18508"/>
            <a:ext cx="6858000" cy="549985"/>
          </a:xfrm>
        </p:spPr>
        <p:txBody>
          <a:bodyPr>
            <a:noAutofit/>
          </a:bodyPr>
          <a:lstStyle/>
          <a:p>
            <a:pPr algn="ctr"/>
            <a:r>
              <a:rPr lang="en-US" sz="2400" dirty="0"/>
              <a:t>Connect with Laddey, Clark and Ryan, LLP</a:t>
            </a:r>
          </a:p>
        </p:txBody>
      </p:sp>
      <p:sp>
        <p:nvSpPr>
          <p:cNvPr id="8" name="Content Placeholder 7"/>
          <p:cNvSpPr>
            <a:spLocks noGrp="1"/>
          </p:cNvSpPr>
          <p:nvPr>
            <p:ph idx="1"/>
          </p:nvPr>
        </p:nvSpPr>
        <p:spPr>
          <a:xfrm>
            <a:off x="1481635" y="1668492"/>
            <a:ext cx="6208941" cy="3901503"/>
          </a:xfrm>
        </p:spPr>
        <p:txBody>
          <a:bodyPr/>
          <a:lstStyle/>
          <a:p>
            <a:endParaRPr lang="en-US" dirty="0"/>
          </a:p>
          <a:p>
            <a:endParaRPr lang="en-US" dirty="0"/>
          </a:p>
          <a:p>
            <a:endParaRPr lang="en-US" dirty="0"/>
          </a:p>
          <a:p>
            <a:endParaRPr lang="en-US" dirty="0"/>
          </a:p>
          <a:p>
            <a:endParaRPr lang="en-US" dirty="0"/>
          </a:p>
          <a:p>
            <a:endParaRPr lang="en-US" dirty="0"/>
          </a:p>
          <a:p>
            <a:endParaRPr lang="en-US" sz="900" dirty="0"/>
          </a:p>
          <a:p>
            <a:r>
              <a:rPr lang="en-US" dirty="0"/>
              <a:t>	</a:t>
            </a:r>
            <a:r>
              <a:rPr lang="en-US" sz="1725" dirty="0"/>
              <a:t>	 Like us		           Connect with us		       Follow us</a:t>
            </a: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529" y="2102816"/>
            <a:ext cx="1607344"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30" y="2102815"/>
            <a:ext cx="1607344"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557" y="2134451"/>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76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17CC-C5BF-46EB-8DB1-59A4D51E3E12}"/>
              </a:ext>
            </a:extLst>
          </p:cNvPr>
          <p:cNvSpPr>
            <a:spLocks noGrp="1"/>
          </p:cNvSpPr>
          <p:nvPr>
            <p:ph type="title"/>
          </p:nvPr>
        </p:nvSpPr>
        <p:spPr>
          <a:xfrm>
            <a:off x="1384619" y="1847506"/>
            <a:ext cx="6302793" cy="737208"/>
          </a:xfrm>
        </p:spPr>
        <p:txBody>
          <a:bodyPr>
            <a:normAutofit fontScale="90000"/>
          </a:bodyPr>
          <a:lstStyle/>
          <a:p>
            <a:r>
              <a:rPr lang="en-US" sz="5400" dirty="0" smtClean="0">
                <a:solidFill>
                  <a:srgbClr val="2A3620"/>
                </a:solidFill>
              </a:rPr>
              <a:t>1</a:t>
            </a:r>
            <a:endParaRPr lang="en-US" dirty="0"/>
          </a:p>
        </p:txBody>
      </p:sp>
      <p:sp>
        <p:nvSpPr>
          <p:cNvPr id="3" name="Text Placeholder 2">
            <a:extLst>
              <a:ext uri="{FF2B5EF4-FFF2-40B4-BE49-F238E27FC236}">
                <a16:creationId xmlns:a16="http://schemas.microsoft.com/office/drawing/2014/main" id="{DCCD6387-A741-474C-82FC-3E047FD05876}"/>
              </a:ext>
            </a:extLst>
          </p:cNvPr>
          <p:cNvSpPr>
            <a:spLocks noGrp="1"/>
          </p:cNvSpPr>
          <p:nvPr>
            <p:ph type="body" idx="1"/>
          </p:nvPr>
        </p:nvSpPr>
        <p:spPr>
          <a:xfrm>
            <a:off x="745958" y="2884600"/>
            <a:ext cx="7676147" cy="1500187"/>
          </a:xfrm>
        </p:spPr>
        <p:txBody>
          <a:bodyPr/>
          <a:lstStyle/>
          <a:p>
            <a:pPr lvl="0">
              <a:spcBef>
                <a:spcPts val="0"/>
              </a:spcBef>
            </a:pPr>
            <a:r>
              <a:rPr lang="en-US" sz="3600" b="1" dirty="0" smtClean="0">
                <a:cs typeface="Arial" panose="020B0604020202020204" pitchFamily="34" charset="0"/>
              </a:rPr>
              <a:t>DEFINING REMOTE WORK</a:t>
            </a:r>
            <a:endParaRPr lang="en-US" sz="3600" b="1" dirty="0">
              <a:cs typeface="Arial" panose="020B0604020202020204" pitchFamily="34" charset="0"/>
            </a:endParaRPr>
          </a:p>
        </p:txBody>
      </p:sp>
    </p:spTree>
    <p:extLst>
      <p:ext uri="{BB962C8B-B14F-4D97-AF65-F5344CB8AC3E}">
        <p14:creationId xmlns:p14="http://schemas.microsoft.com/office/powerpoint/2010/main" val="1829461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Defining Remote Work</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3" y="1060070"/>
            <a:ext cx="8186599" cy="4654929"/>
          </a:xfrm>
        </p:spPr>
        <p:txBody>
          <a:bodyPr>
            <a:noAutofit/>
          </a:bodyPr>
          <a:lstStyle/>
          <a:p>
            <a:pPr marL="457200" lvl="0" indent="-457200" algn="just">
              <a:spcBef>
                <a:spcPts val="0"/>
              </a:spcBef>
              <a:buFont typeface="Arial" panose="020B0604020202020204" pitchFamily="34" charset="0"/>
              <a:buChar char="•"/>
            </a:pPr>
            <a:r>
              <a:rPr lang="en-US" sz="2800" dirty="0" smtClean="0"/>
              <a:t>A telecommuting </a:t>
            </a:r>
            <a:r>
              <a:rPr lang="en-US" sz="2800" dirty="0"/>
              <a:t>work arrangement that allows employees to work at home or at some other offsite location for all or some of their regularly scheduled work </a:t>
            </a:r>
            <a:r>
              <a:rPr lang="en-US" sz="2800" dirty="0" smtClean="0"/>
              <a:t>hours</a:t>
            </a:r>
          </a:p>
          <a:p>
            <a:pPr marL="457200" lvl="0" indent="-457200" algn="just">
              <a:spcBef>
                <a:spcPts val="0"/>
              </a:spcBef>
              <a:buFont typeface="Arial" panose="020B0604020202020204" pitchFamily="34" charset="0"/>
              <a:buChar char="•"/>
            </a:pPr>
            <a:r>
              <a:rPr lang="en-US" sz="2800" dirty="0" smtClean="0"/>
              <a:t>Can </a:t>
            </a:r>
            <a:r>
              <a:rPr lang="en-US" sz="2800" dirty="0"/>
              <a:t>provide a mutually beneficial option for both </a:t>
            </a:r>
            <a:r>
              <a:rPr lang="en-US" sz="2800" dirty="0" smtClean="0"/>
              <a:t>employers and employees</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Hello, work-life balance</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Hiring and retention of employees is key</a:t>
            </a:r>
          </a:p>
          <a:p>
            <a:pPr lvl="0" algn="just">
              <a:spcBef>
                <a:spcPts val="0"/>
              </a:spcBef>
            </a:pPr>
            <a:endParaRPr lang="en-US" sz="2800" dirty="0">
              <a:cs typeface="Arial" panose="020B0604020202020204" pitchFamily="34" charset="0"/>
            </a:endParaRPr>
          </a:p>
        </p:txBody>
      </p:sp>
    </p:spTree>
    <p:extLst>
      <p:ext uri="{BB962C8B-B14F-4D97-AF65-F5344CB8AC3E}">
        <p14:creationId xmlns:p14="http://schemas.microsoft.com/office/powerpoint/2010/main" val="213511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Defining Remote Work</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Percentage of days worked from home rising from 5% in 2019 to 25% in 2023</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Currently, 12.7% of full-time employees work from home, and 28.2% use a hybrid model. </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By 2025, an estimated 32.6 million Americans will be working remotely (about 22% of the workforce).</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98% of workers expressed the desire to work remotely at least some time</a:t>
            </a:r>
            <a:endParaRPr lang="en-US" sz="2800" dirty="0">
              <a:cs typeface="Arial" panose="020B0604020202020204" pitchFamily="34" charset="0"/>
            </a:endParaRPr>
          </a:p>
        </p:txBody>
      </p:sp>
    </p:spTree>
    <p:extLst>
      <p:ext uri="{BB962C8B-B14F-4D97-AF65-F5344CB8AC3E}">
        <p14:creationId xmlns:p14="http://schemas.microsoft.com/office/powerpoint/2010/main" val="294341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Defining Remote Work</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Remote or hybrid work options fell from a peak of 10.3% in February 2022 to 8.3% in December 2023 (Indeed)</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Significant decrease in remote job openings over the last six months of more than 20%</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74% of U.S. companies are using or plan to implement permanent blend of remote and onsite work</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You need a policy, even if you do </a:t>
            </a:r>
            <a:r>
              <a:rPr lang="en-US" sz="2800" u="sng" dirty="0" smtClean="0">
                <a:cs typeface="Arial" panose="020B0604020202020204" pitchFamily="34" charset="0"/>
              </a:rPr>
              <a:t>not</a:t>
            </a:r>
            <a:r>
              <a:rPr lang="en-US" sz="2800" dirty="0" smtClean="0">
                <a:cs typeface="Arial" panose="020B0604020202020204" pitchFamily="34" charset="0"/>
              </a:rPr>
              <a:t> allow any remote work.</a:t>
            </a:r>
          </a:p>
        </p:txBody>
      </p:sp>
    </p:spTree>
    <p:extLst>
      <p:ext uri="{BB962C8B-B14F-4D97-AF65-F5344CB8AC3E}">
        <p14:creationId xmlns:p14="http://schemas.microsoft.com/office/powerpoint/2010/main" val="131830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smtClean="0">
                <a:latin typeface="+mn-lt"/>
                <a:cs typeface="Arial" panose="020B0604020202020204" pitchFamily="34" charset="0"/>
              </a:rPr>
              <a:t>Defining Remote Work</a:t>
            </a:r>
            <a:endParaRPr lang="en-US" sz="32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The return-to-office trend is largely being driven by new hires</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Hybrid work can improve morale and productivity</a:t>
            </a:r>
          </a:p>
          <a:p>
            <a:pPr marL="457200" lvl="0" indent="-457200" algn="just">
              <a:spcBef>
                <a:spcPts val="0"/>
              </a:spcBef>
              <a:buFont typeface="Arial" panose="020B0604020202020204" pitchFamily="34" charset="0"/>
              <a:buChar char="•"/>
            </a:pPr>
            <a:r>
              <a:rPr lang="en-US" sz="2800" dirty="0" smtClean="0">
                <a:cs typeface="Arial" panose="020B0604020202020204" pitchFamily="34" charset="0"/>
              </a:rPr>
              <a:t>Renewed push in corporate America to limit remote work; argument that collaboration, engagement and productivity suffer in the absence of in-person work</a:t>
            </a:r>
            <a:endParaRPr lang="en-US" sz="2800" dirty="0">
              <a:cs typeface="Arial" panose="020B0604020202020204" pitchFamily="34" charset="0"/>
            </a:endParaRPr>
          </a:p>
        </p:txBody>
      </p:sp>
    </p:spTree>
    <p:extLst>
      <p:ext uri="{BB962C8B-B14F-4D97-AF65-F5344CB8AC3E}">
        <p14:creationId xmlns:p14="http://schemas.microsoft.com/office/powerpoint/2010/main" val="271559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B9CB-A2E4-B6DC-C315-D5DDC4D1E2C8}"/>
              </a:ext>
            </a:extLst>
          </p:cNvPr>
          <p:cNvSpPr>
            <a:spLocks noGrp="1"/>
          </p:cNvSpPr>
          <p:nvPr>
            <p:ph type="title"/>
          </p:nvPr>
        </p:nvSpPr>
        <p:spPr>
          <a:xfrm>
            <a:off x="359525" y="359861"/>
            <a:ext cx="8278588" cy="603957"/>
          </a:xfrm>
        </p:spPr>
        <p:txBody>
          <a:bodyPr>
            <a:normAutofit/>
          </a:bodyPr>
          <a:lstStyle/>
          <a:p>
            <a:r>
              <a:rPr lang="en-US" sz="3200" dirty="0">
                <a:latin typeface="+mn-lt"/>
                <a:cs typeface="Arial" panose="020B0604020202020204" pitchFamily="34" charset="0"/>
              </a:rPr>
              <a:t>Defining Remote Work</a:t>
            </a:r>
          </a:p>
        </p:txBody>
      </p:sp>
      <p:sp>
        <p:nvSpPr>
          <p:cNvPr id="3" name="Content Placeholder 2">
            <a:extLst>
              <a:ext uri="{FF2B5EF4-FFF2-40B4-BE49-F238E27FC236}">
                <a16:creationId xmlns:a16="http://schemas.microsoft.com/office/drawing/2014/main" id="{5AFBA7EE-9D33-68FA-BE6B-2059D8929955}"/>
              </a:ext>
            </a:extLst>
          </p:cNvPr>
          <p:cNvSpPr>
            <a:spLocks noGrp="1"/>
          </p:cNvSpPr>
          <p:nvPr>
            <p:ph idx="1"/>
          </p:nvPr>
        </p:nvSpPr>
        <p:spPr>
          <a:xfrm>
            <a:off x="451514" y="1060070"/>
            <a:ext cx="8094610" cy="4654929"/>
          </a:xfrm>
        </p:spPr>
        <p:txBody>
          <a:bodyPr>
            <a:noAutofit/>
          </a:bodyPr>
          <a:lstStyle/>
          <a:p>
            <a:pPr lvl="0" algn="just">
              <a:spcBef>
                <a:spcPts val="0"/>
              </a:spcBef>
            </a:pPr>
            <a:r>
              <a:rPr lang="en-US" sz="3200" u="sng" smtClean="0">
                <a:cs typeface="Arial" panose="020B0604020202020204" pitchFamily="34" charset="0"/>
              </a:rPr>
              <a:t>Required </a:t>
            </a:r>
            <a:r>
              <a:rPr lang="en-US" sz="3200" u="sng" smtClean="0">
                <a:cs typeface="Arial" panose="020B0604020202020204" pitchFamily="34" charset="0"/>
              </a:rPr>
              <a:t>Determinations</a:t>
            </a:r>
            <a:endParaRPr lang="en-US" sz="3200" u="sng" dirty="0" smtClean="0">
              <a:cs typeface="Arial" panose="020B0604020202020204" pitchFamily="34" charset="0"/>
            </a:endParaRPr>
          </a:p>
          <a:p>
            <a:pPr marL="914400" lvl="0" indent="-457200" algn="just">
              <a:spcBef>
                <a:spcPts val="0"/>
              </a:spcBef>
              <a:buFont typeface="Arial" panose="020B0604020202020204" pitchFamily="34" charset="0"/>
              <a:buChar char="•"/>
            </a:pPr>
            <a:r>
              <a:rPr lang="en-US" sz="3200" dirty="0" smtClean="0">
                <a:cs typeface="Arial" panose="020B0604020202020204" pitchFamily="34" charset="0"/>
              </a:rPr>
              <a:t>Do you </a:t>
            </a:r>
            <a:r>
              <a:rPr lang="en-US" sz="3200" u="sng" dirty="0" smtClean="0">
                <a:cs typeface="Arial" panose="020B0604020202020204" pitchFamily="34" charset="0"/>
              </a:rPr>
              <a:t>want</a:t>
            </a:r>
            <a:r>
              <a:rPr lang="en-US" sz="3200" dirty="0" smtClean="0">
                <a:cs typeface="Arial" panose="020B0604020202020204" pitchFamily="34" charset="0"/>
              </a:rPr>
              <a:t> remote work?</a:t>
            </a:r>
          </a:p>
          <a:p>
            <a:pPr marL="914400" lvl="0" indent="-457200" algn="just">
              <a:spcBef>
                <a:spcPts val="0"/>
              </a:spcBef>
              <a:buFont typeface="Arial" panose="020B0604020202020204" pitchFamily="34" charset="0"/>
              <a:buChar char="•"/>
            </a:pPr>
            <a:r>
              <a:rPr lang="en-US" sz="3200" dirty="0" smtClean="0">
                <a:cs typeface="Arial" panose="020B0604020202020204" pitchFamily="34" charset="0"/>
              </a:rPr>
              <a:t>Do you </a:t>
            </a:r>
            <a:r>
              <a:rPr lang="en-US" sz="3200" u="sng" dirty="0" smtClean="0">
                <a:cs typeface="Arial" panose="020B0604020202020204" pitchFamily="34" charset="0"/>
              </a:rPr>
              <a:t>need</a:t>
            </a:r>
            <a:r>
              <a:rPr lang="en-US" sz="3200" dirty="0" smtClean="0">
                <a:cs typeface="Arial" panose="020B0604020202020204" pitchFamily="34" charset="0"/>
              </a:rPr>
              <a:t> it?</a:t>
            </a:r>
          </a:p>
          <a:p>
            <a:pPr marL="914400" lvl="0" indent="-457200" algn="just">
              <a:spcBef>
                <a:spcPts val="0"/>
              </a:spcBef>
              <a:buFont typeface="Arial" panose="020B0604020202020204" pitchFamily="34" charset="0"/>
              <a:buChar char="•"/>
            </a:pPr>
            <a:r>
              <a:rPr lang="en-US" sz="3200" dirty="0" smtClean="0">
                <a:cs typeface="Arial" panose="020B0604020202020204" pitchFamily="34" charset="0"/>
              </a:rPr>
              <a:t>What will your policy be?</a:t>
            </a:r>
          </a:p>
          <a:p>
            <a:pPr marL="914400" lvl="0" indent="-457200" algn="just">
              <a:spcBef>
                <a:spcPts val="0"/>
              </a:spcBef>
              <a:buFont typeface="Arial" panose="020B0604020202020204" pitchFamily="34" charset="0"/>
              <a:buChar char="•"/>
            </a:pPr>
            <a:r>
              <a:rPr lang="en-US" sz="3200" dirty="0" smtClean="0">
                <a:cs typeface="Arial" panose="020B0604020202020204" pitchFamily="34" charset="0"/>
              </a:rPr>
              <a:t>Who makes decisions?</a:t>
            </a:r>
          </a:p>
          <a:p>
            <a:pPr marL="914400" lvl="0" indent="-457200" algn="just">
              <a:spcBef>
                <a:spcPts val="0"/>
              </a:spcBef>
              <a:buFont typeface="Arial" panose="020B0604020202020204" pitchFamily="34" charset="0"/>
              <a:buChar char="•"/>
            </a:pPr>
            <a:r>
              <a:rPr lang="en-US" sz="3200" u="sng" dirty="0" smtClean="0">
                <a:cs typeface="Arial" panose="020B0604020202020204" pitchFamily="34" charset="0"/>
              </a:rPr>
              <a:t>Always</a:t>
            </a:r>
            <a:r>
              <a:rPr lang="en-US" sz="3200" dirty="0" smtClean="0">
                <a:cs typeface="Arial" panose="020B0604020202020204" pitchFamily="34" charset="0"/>
              </a:rPr>
              <a:t> retain right to change.</a:t>
            </a:r>
            <a:endParaRPr lang="en-US" sz="3200" dirty="0">
              <a:cs typeface="Arial" panose="020B0604020202020204" pitchFamily="34" charset="0"/>
            </a:endParaRPr>
          </a:p>
        </p:txBody>
      </p:sp>
    </p:spTree>
    <p:extLst>
      <p:ext uri="{BB962C8B-B14F-4D97-AF65-F5344CB8AC3E}">
        <p14:creationId xmlns:p14="http://schemas.microsoft.com/office/powerpoint/2010/main" val="324397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1440</Words>
  <Application>Microsoft Office PowerPoint</Application>
  <PresentationFormat>On-screen Show (4:3)</PresentationFormat>
  <Paragraphs>197</Paragraphs>
  <Slides>39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39</vt:i4>
      </vt:variant>
    </vt:vector>
  </HeadingPairs>
  <TitlesOfParts>
    <vt:vector size="45" baseType="lpstr">
      <vt:lpstr>Arial</vt:lpstr>
      <vt:lpstr>Calibri</vt:lpstr>
      <vt:lpstr>Minion Pro</vt:lpstr>
      <vt:lpstr>Office Theme</vt:lpstr>
      <vt:lpstr>1_Office Theme</vt:lpstr>
      <vt:lpstr>2_Office Theme</vt:lpstr>
      <vt:lpstr>PowerPoint Presentation</vt:lpstr>
      <vt:lpstr>Disclaimer</vt:lpstr>
      <vt:lpstr>TABLE OF CONTENTS</vt:lpstr>
      <vt:lpstr>1</vt:lpstr>
      <vt:lpstr>Defining Remote Work</vt:lpstr>
      <vt:lpstr>Defining Remote Work</vt:lpstr>
      <vt:lpstr>Defining Remote Work</vt:lpstr>
      <vt:lpstr>Defining Remote Work</vt:lpstr>
      <vt:lpstr>Defining Remote Work</vt:lpstr>
      <vt:lpstr>Defining Remote Work</vt:lpstr>
      <vt:lpstr>2</vt:lpstr>
      <vt:lpstr>Determining Eligible Employees</vt:lpstr>
      <vt:lpstr>Determining Eligible Employees</vt:lpstr>
      <vt:lpstr>Determining Eligible Employees</vt:lpstr>
      <vt:lpstr>Determining Eligible Employees</vt:lpstr>
      <vt:lpstr>Determining Eligible Employees</vt:lpstr>
      <vt:lpstr>Determining Eligible Employees</vt:lpstr>
      <vt:lpstr>3</vt:lpstr>
      <vt:lpstr>Equipment</vt:lpstr>
      <vt:lpstr>Equipment</vt:lpstr>
      <vt:lpstr>Equipment</vt:lpstr>
      <vt:lpstr>Equipment</vt:lpstr>
      <vt:lpstr>Equipment</vt:lpstr>
      <vt:lpstr>4</vt:lpstr>
      <vt:lpstr>Working Hours and Schedules</vt:lpstr>
      <vt:lpstr>Working Hours and Schedules</vt:lpstr>
      <vt:lpstr>5</vt:lpstr>
      <vt:lpstr>Compensation – Timekeeping and Overtime</vt:lpstr>
      <vt:lpstr>Compensation – Timekeeping and Overtime</vt:lpstr>
      <vt:lpstr>6</vt:lpstr>
      <vt:lpstr>Security</vt:lpstr>
      <vt:lpstr>Security</vt:lpstr>
      <vt:lpstr>7</vt:lpstr>
      <vt:lpstr>Liability Concerns </vt:lpstr>
      <vt:lpstr>Liability Concerns </vt:lpstr>
      <vt:lpstr>Liability Concerns </vt:lpstr>
      <vt:lpstr>Liability Concerns </vt:lpstr>
      <vt:lpstr>Reminder – Next employment seminar  </vt:lpstr>
      <vt:lpstr>Connect with Laddey, Clark and Ryan, LLP</vt:lpstr>
    </vt:vector>
  </TitlesOfParts>
  <Company>8fold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Leszczynski</dc:creator>
  <cp:lastModifiedBy>Michelle Firzlaff</cp:lastModifiedBy>
  <cp:revision>578</cp:revision>
  <cp:lastPrinted>2024-02-26T14:28:42Z</cp:lastPrinted>
  <dcterms:created xsi:type="dcterms:W3CDTF">2014-05-01T01:34:44Z</dcterms:created>
  <dcterms:modified xsi:type="dcterms:W3CDTF">2024-02-26T14:29:43Z</dcterms:modified>
</cp:coreProperties>
</file>